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8" r:id="rId3"/>
    <p:sldId id="259" r:id="rId4"/>
    <p:sldId id="297" r:id="rId5"/>
    <p:sldId id="289" r:id="rId6"/>
    <p:sldId id="260" r:id="rId7"/>
    <p:sldId id="261" r:id="rId8"/>
    <p:sldId id="262" r:id="rId9"/>
    <p:sldId id="263" r:id="rId10"/>
    <p:sldId id="296" r:id="rId11"/>
    <p:sldId id="287" r:id="rId12"/>
    <p:sldId id="264" r:id="rId13"/>
    <p:sldId id="270" r:id="rId14"/>
    <p:sldId id="293" r:id="rId15"/>
    <p:sldId id="271" r:id="rId16"/>
    <p:sldId id="265" r:id="rId17"/>
    <p:sldId id="272" r:id="rId18"/>
    <p:sldId id="279" r:id="rId19"/>
    <p:sldId id="275" r:id="rId20"/>
    <p:sldId id="288" r:id="rId21"/>
    <p:sldId id="277" r:id="rId22"/>
    <p:sldId id="284" r:id="rId23"/>
    <p:sldId id="290" r:id="rId24"/>
    <p:sldId id="268" r:id="rId25"/>
    <p:sldId id="283" r:id="rId26"/>
    <p:sldId id="282" r:id="rId27"/>
    <p:sldId id="281" r:id="rId28"/>
    <p:sldId id="267" r:id="rId29"/>
    <p:sldId id="291" r:id="rId30"/>
    <p:sldId id="292" r:id="rId31"/>
    <p:sldId id="269" r:id="rId32"/>
    <p:sldId id="294" r:id="rId33"/>
    <p:sldId id="295" r:id="rId34"/>
    <p:sldId id="300" r:id="rId35"/>
    <p:sldId id="302" r:id="rId36"/>
    <p:sldId id="303" r:id="rId37"/>
    <p:sldId id="274" r:id="rId38"/>
    <p:sldId id="280" r:id="rId39"/>
    <p:sldId id="286" r:id="rId40"/>
    <p:sldId id="298"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A5E0"/>
    <a:srgbClr val="11B4FA"/>
    <a:srgbClr val="79CCFC"/>
    <a:srgbClr val="A5D1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9B3D1-F8D8-4620-B911-C75468276F74}" v="286" dt="2022-11-30T10:23:33.340"/>
    <p1510:client id="{0F8ECE3D-DD3E-0708-D16B-A8ED09CE5751}" v="1552" dt="2022-11-30T21:52:32.370"/>
    <p1510:client id="{1593B4C4-EA74-8230-0E7E-14401CED79E4}" v="12" dt="2022-12-01T00:16:47.149"/>
    <p1510:client id="{1635BB7C-572B-85E0-6708-389AEE9847E4}" v="1" dt="2022-11-30T19:55:29.559"/>
    <p1510:client id="{173C22F7-4053-44D7-9247-D26153CFEECD}" v="1688" dt="2022-11-30T10:49:17.623"/>
    <p1510:client id="{1DE9EDF4-8D86-95EE-0D52-2EF37249BD23}" v="55" dt="2022-11-30T21:00:44.486"/>
    <p1510:client id="{2763388C-B7B2-F369-AC40-31B14FF0A120}" v="22" dt="2022-11-30T09:49:05.133"/>
    <p1510:client id="{2DBF0B1A-F0B4-62B0-8F2F-95D46F934E28}" v="22" dt="2022-11-30T08:22:44.589"/>
    <p1510:client id="{2F856FB5-BB27-43C7-9379-526345EFBB4D}" v="151" dt="2022-11-30T18:02:26.156"/>
    <p1510:client id="{38A49894-8D58-16D6-7EAA-E440B5F939CB}" v="15" dt="2022-11-30T23:49:42.887"/>
    <p1510:client id="{47291BE5-AA6D-F20A-5D02-F05DC5CC2FA4}" v="3" dt="2022-11-30T04:54:32.735"/>
    <p1510:client id="{47B18BBC-5C73-B18D-1AB5-D933BD278D70}" v="106" dt="2022-12-01T00:47:00.499"/>
    <p1510:client id="{49DC6704-CAC9-474F-B369-20F6C9CD8BDF}" v="402" dt="2022-11-30T19:49:30.519"/>
    <p1510:client id="{4B6F60A1-42C4-03AD-8F8F-9ACC7A2FAEA2}" v="6" dt="2022-11-30T21:05:03.235"/>
    <p1510:client id="{5D85D271-F6A6-71DA-8E37-BA58C0566CEF}" v="85" dt="2022-11-30T18:51:27.899"/>
    <p1510:client id="{99FBCC78-8D93-7841-9736-1FC8C415B123}" v="1" dt="2022-12-01T00:08:28.197"/>
    <p1510:client id="{A1DB5EAD-F959-D7AC-AA28-CB005A458195}" v="499" dt="2022-12-01T00:38:38.627"/>
    <p1510:client id="{A6916209-D268-E436-FC12-B4B778470E28}" v="35" dt="2022-11-30T05:04:22.595"/>
    <p1510:client id="{A820FFD4-2AFC-4C9E-9FFA-DC4A8FAFAB63}" v="84" dt="2022-11-30T08:12:49.410"/>
    <p1510:client id="{BD186E73-195A-742E-781B-F1008F199C0D}" v="744" dt="2022-11-30T09:42:14.417"/>
    <p1510:client id="{C4C03AB1-5CAD-F4A9-E371-C7E689B3B307}" v="657" dt="2022-11-30T23:29:08.621"/>
    <p1510:client id="{CDD8DFB5-9E04-91DD-1EC5-C628B3692B72}" v="1384" dt="2022-11-30T08:43:53.931"/>
    <p1510:client id="{CFC9BCC8-E2C6-C785-C4E8-BEF2BA6212AC}" v="1316" dt="2022-12-01T00:30:45.690"/>
    <p1510:client id="{DA689713-9F2D-8A3F-74D5-81A7DAE53785}" v="489" dt="2022-11-30T02:56:12.846"/>
    <p1510:client id="{E3D6788C-BDB6-587C-21CE-76345BA7D128}" v="5" dt="2022-11-30T22:36:53.416"/>
    <p1510:client id="{F33D8C63-C794-465D-A513-832896A6F1CF}" v="3" dt="2022-12-01T00:50:14.348"/>
    <p1510:client id="{F3813481-BC0D-57CC-FA2B-4F5DEBCB8B1C}" v="46" dt="2022-12-01T00:38:31.651"/>
    <p1510:client id="{F535F0C7-2FB8-16B3-49D8-F95A50D6A7C0}" v="19" dt="2022-12-01T00:49:22.758"/>
    <p1510:client id="{F9F63294-F514-4CF7-8A76-747325D5BF9F}" v="119" dt="2022-12-01T00:20:10.898"/>
    <p1510:client id="{FCCA8CAF-7768-E011-CBDF-119E0598B278}" v="6" dt="2022-11-30T23:17:19.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F331C9-6BCD-416F-A256-2F349D1E2BB1}" type="doc">
      <dgm:prSet loTypeId="urn:microsoft.com/office/officeart/2005/8/layout/process5" loCatId="process" qsTypeId="urn:microsoft.com/office/officeart/2005/8/quickstyle/simple2" qsCatId="simple" csTypeId="urn:microsoft.com/office/officeart/2005/8/colors/colorful5" csCatId="colorful" phldr="1"/>
      <dgm:spPr/>
      <dgm:t>
        <a:bodyPr/>
        <a:lstStyle/>
        <a:p>
          <a:endParaRPr lang="en-US"/>
        </a:p>
      </dgm:t>
    </dgm:pt>
    <dgm:pt modelId="{D5DEE958-F1A3-4C4D-9FC8-AC8483ECFE2F}">
      <dgm:prSet phldrT="[Text]" phldr="0"/>
      <dgm:spPr/>
      <dgm:t>
        <a:bodyPr/>
        <a:lstStyle/>
        <a:p>
          <a:pPr rtl="0"/>
          <a:r>
            <a:rPr lang="en-US">
              <a:latin typeface="Grandview"/>
            </a:rPr>
            <a:t>Routing Message Request</a:t>
          </a:r>
          <a:endParaRPr lang="en-US"/>
        </a:p>
      </dgm:t>
    </dgm:pt>
    <dgm:pt modelId="{21489FF7-A9EE-4A1A-B08D-2AEDE433CE37}" type="parTrans" cxnId="{CC747246-DAA3-4966-BB69-393F0F3F57D6}">
      <dgm:prSet/>
      <dgm:spPr/>
      <dgm:t>
        <a:bodyPr/>
        <a:lstStyle/>
        <a:p>
          <a:endParaRPr lang="en-US"/>
        </a:p>
      </dgm:t>
    </dgm:pt>
    <dgm:pt modelId="{574AB061-2DE1-4BC7-B460-E4DE992034F9}" type="sibTrans" cxnId="{CC747246-DAA3-4966-BB69-393F0F3F57D6}">
      <dgm:prSet/>
      <dgm:spPr/>
      <dgm:t>
        <a:bodyPr/>
        <a:lstStyle/>
        <a:p>
          <a:endParaRPr lang="en-US"/>
        </a:p>
      </dgm:t>
    </dgm:pt>
    <dgm:pt modelId="{CC26A40F-0DB6-4D43-80DB-0F172146F815}">
      <dgm:prSet phldr="0"/>
      <dgm:spPr/>
      <dgm:t>
        <a:bodyPr/>
        <a:lstStyle/>
        <a:p>
          <a:pPr rtl="0"/>
          <a:r>
            <a:rPr lang="en-US">
              <a:latin typeface="Grandview"/>
            </a:rPr>
            <a:t>Communication Module</a:t>
          </a:r>
        </a:p>
      </dgm:t>
    </dgm:pt>
    <dgm:pt modelId="{C46D70D7-296C-4599-BCB3-2C8C6AD3FE36}" type="parTrans" cxnId="{02E0FFEA-D139-4C9B-8CC4-EDDC84363DC0}">
      <dgm:prSet/>
      <dgm:spPr/>
    </dgm:pt>
    <dgm:pt modelId="{707896FE-F292-4D11-B136-260ADB919CD3}" type="sibTrans" cxnId="{02E0FFEA-D139-4C9B-8CC4-EDDC84363DC0}">
      <dgm:prSet/>
      <dgm:spPr/>
      <dgm:t>
        <a:bodyPr/>
        <a:lstStyle/>
        <a:p>
          <a:endParaRPr lang="en-US"/>
        </a:p>
      </dgm:t>
    </dgm:pt>
    <dgm:pt modelId="{75FD15BA-F177-4823-B2C8-DD7B077B69F1}">
      <dgm:prSet phldr="0"/>
      <dgm:spPr/>
      <dgm:t>
        <a:bodyPr/>
        <a:lstStyle/>
        <a:p>
          <a:r>
            <a:rPr lang="en-US">
              <a:latin typeface="Grandview"/>
            </a:rPr>
            <a:t>Routing</a:t>
          </a:r>
          <a:r>
            <a:rPr lang="en-US"/>
            <a:t> Database</a:t>
          </a:r>
        </a:p>
      </dgm:t>
    </dgm:pt>
    <dgm:pt modelId="{8FF6AF71-5AA4-423B-86C6-9A779EE9B9E1}" type="parTrans" cxnId="{065F7304-C5D2-426D-9A65-C355F9F8738E}">
      <dgm:prSet/>
      <dgm:spPr/>
    </dgm:pt>
    <dgm:pt modelId="{18C7BBF0-C163-4B27-AB0A-5A4B335A0A19}" type="sibTrans" cxnId="{065F7304-C5D2-426D-9A65-C355F9F8738E}">
      <dgm:prSet/>
      <dgm:spPr/>
      <dgm:t>
        <a:bodyPr/>
        <a:lstStyle/>
        <a:p>
          <a:endParaRPr lang="en-US"/>
        </a:p>
      </dgm:t>
    </dgm:pt>
    <dgm:pt modelId="{8667B56F-0C6E-42FB-87A6-B4411DAD15B0}">
      <dgm:prSet phldr="0"/>
      <dgm:spPr/>
      <dgm:t>
        <a:bodyPr/>
        <a:lstStyle/>
        <a:p>
          <a:r>
            <a:rPr lang="en-US"/>
            <a:t>Route Optimization</a:t>
          </a:r>
        </a:p>
      </dgm:t>
    </dgm:pt>
    <dgm:pt modelId="{D8683563-9715-4C81-B109-8507FC952785}" type="parTrans" cxnId="{B3E6E4E2-E353-4245-B31A-FEF0149FE3D6}">
      <dgm:prSet/>
      <dgm:spPr/>
    </dgm:pt>
    <dgm:pt modelId="{9C992FE2-CD58-41C0-9A38-56EA0A6642C9}" type="sibTrans" cxnId="{B3E6E4E2-E353-4245-B31A-FEF0149FE3D6}">
      <dgm:prSet/>
      <dgm:spPr/>
      <dgm:t>
        <a:bodyPr/>
        <a:lstStyle/>
        <a:p>
          <a:endParaRPr lang="en-US"/>
        </a:p>
      </dgm:t>
    </dgm:pt>
    <dgm:pt modelId="{6717FCCF-AB2B-47DC-B2D4-20CFD358ADA4}">
      <dgm:prSet phldr="0"/>
      <dgm:spPr/>
      <dgm:t>
        <a:bodyPr/>
        <a:lstStyle/>
        <a:p>
          <a:r>
            <a:rPr lang="en-US"/>
            <a:t>Route Selection</a:t>
          </a:r>
        </a:p>
      </dgm:t>
    </dgm:pt>
    <dgm:pt modelId="{6DE42307-8538-4B5B-B3C6-93B7ABD490DC}" type="parTrans" cxnId="{769A139F-2C6C-4D69-B797-8E8ACA81015E}">
      <dgm:prSet/>
      <dgm:spPr/>
    </dgm:pt>
    <dgm:pt modelId="{6BE55061-0B77-469C-BEB1-F7B0E894872D}" type="sibTrans" cxnId="{769A139F-2C6C-4D69-B797-8E8ACA81015E}">
      <dgm:prSet/>
      <dgm:spPr/>
      <dgm:t>
        <a:bodyPr/>
        <a:lstStyle/>
        <a:p>
          <a:endParaRPr lang="en-US"/>
        </a:p>
        <a:p>
          <a:endParaRPr lang="en-US"/>
        </a:p>
      </dgm:t>
    </dgm:pt>
    <dgm:pt modelId="{2D91268E-0DC1-4DCD-8896-8023F3A67AB1}">
      <dgm:prSet phldr="0"/>
      <dgm:spPr/>
      <dgm:t>
        <a:bodyPr/>
        <a:lstStyle/>
        <a:p>
          <a:pPr rtl="0"/>
          <a:r>
            <a:rPr lang="en-US">
              <a:latin typeface="Grandview"/>
            </a:rPr>
            <a:t>Routing Message Request</a:t>
          </a:r>
        </a:p>
      </dgm:t>
    </dgm:pt>
    <dgm:pt modelId="{598BD8A0-4767-4B43-801A-8E58C256766A}" type="parTrans" cxnId="{8DF0EEA5-AD66-438C-A0C2-0A7BC768660F}">
      <dgm:prSet/>
      <dgm:spPr/>
    </dgm:pt>
    <dgm:pt modelId="{3FE338EF-C83F-42AD-B8D5-9D891DF48D54}" type="sibTrans" cxnId="{8DF0EEA5-AD66-438C-A0C2-0A7BC768660F}">
      <dgm:prSet/>
      <dgm:spPr/>
      <dgm:t>
        <a:bodyPr/>
        <a:lstStyle/>
        <a:p>
          <a:endParaRPr lang="en-US"/>
        </a:p>
      </dgm:t>
    </dgm:pt>
    <dgm:pt modelId="{F05E2714-DB83-4C6A-8559-C8CA93861B72}">
      <dgm:prSet phldr="0"/>
      <dgm:spPr/>
      <dgm:t>
        <a:bodyPr/>
        <a:lstStyle/>
        <a:p>
          <a:pPr rtl="0"/>
          <a:r>
            <a:rPr lang="en-US">
              <a:latin typeface="Grandview"/>
            </a:rPr>
            <a:t>Route Optimization Module</a:t>
          </a:r>
          <a:endParaRPr lang="en-US"/>
        </a:p>
      </dgm:t>
    </dgm:pt>
    <dgm:pt modelId="{B2C20488-24DA-4F8E-B2C6-17AA3A7710D4}" type="parTrans" cxnId="{9FAFCF56-4127-4F9D-884B-D8066605165F}">
      <dgm:prSet/>
      <dgm:spPr/>
    </dgm:pt>
    <dgm:pt modelId="{8A761F11-05CF-4353-8584-017A559686FB}" type="sibTrans" cxnId="{9FAFCF56-4127-4F9D-884B-D8066605165F}">
      <dgm:prSet/>
      <dgm:spPr/>
      <dgm:t>
        <a:bodyPr/>
        <a:lstStyle/>
        <a:p>
          <a:endParaRPr lang="en-US"/>
        </a:p>
      </dgm:t>
    </dgm:pt>
    <dgm:pt modelId="{E41876EC-06DF-4D96-8D08-F6AD36D3A191}">
      <dgm:prSet phldr="0"/>
      <dgm:spPr/>
      <dgm:t>
        <a:bodyPr/>
        <a:lstStyle/>
        <a:p>
          <a:pPr rtl="0"/>
          <a:r>
            <a:rPr lang="en-US">
              <a:latin typeface="Grandview"/>
            </a:rPr>
            <a:t> Route Selection</a:t>
          </a:r>
        </a:p>
      </dgm:t>
    </dgm:pt>
    <dgm:pt modelId="{9D7C85D6-B970-424A-8FB8-768EC817E49F}" type="parTrans" cxnId="{3B7A54D2-0759-44BF-87B1-AD1DA7ADDE11}">
      <dgm:prSet/>
      <dgm:spPr/>
    </dgm:pt>
    <dgm:pt modelId="{9422427A-0CF5-49F1-9762-F6AB7955B655}" type="sibTrans" cxnId="{3B7A54D2-0759-44BF-87B1-AD1DA7ADDE11}">
      <dgm:prSet/>
      <dgm:spPr/>
      <dgm:t>
        <a:bodyPr/>
        <a:lstStyle/>
        <a:p>
          <a:endParaRPr lang="en-US"/>
        </a:p>
      </dgm:t>
    </dgm:pt>
    <dgm:pt modelId="{93BF5E0C-E5B2-4BA1-BA33-5CC60A6AC15F}">
      <dgm:prSet phldr="0"/>
      <dgm:spPr/>
      <dgm:t>
        <a:bodyPr/>
        <a:lstStyle/>
        <a:p>
          <a:pPr rtl="0"/>
          <a:r>
            <a:rPr lang="en-US">
              <a:latin typeface="Grandview"/>
            </a:rPr>
            <a:t> Selecting Top 4</a:t>
          </a:r>
        </a:p>
      </dgm:t>
    </dgm:pt>
    <dgm:pt modelId="{62291E23-410B-4DC4-82C4-82D3DE7C156E}" type="parTrans" cxnId="{80F70615-817E-4351-B797-5F6A34C72900}">
      <dgm:prSet/>
      <dgm:spPr/>
    </dgm:pt>
    <dgm:pt modelId="{C5994A86-7551-4605-B552-9FF15F19C235}" type="sibTrans" cxnId="{80F70615-817E-4351-B797-5F6A34C72900}">
      <dgm:prSet/>
      <dgm:spPr/>
      <dgm:t>
        <a:bodyPr/>
        <a:lstStyle/>
        <a:p>
          <a:endParaRPr lang="en-US"/>
        </a:p>
      </dgm:t>
    </dgm:pt>
    <dgm:pt modelId="{B8A421FA-BC87-45F4-A969-9F67B82475B1}">
      <dgm:prSet phldr="0"/>
      <dgm:spPr/>
      <dgm:t>
        <a:bodyPr/>
        <a:lstStyle/>
        <a:p>
          <a:pPr rtl="0"/>
          <a:r>
            <a:rPr lang="en-US">
              <a:latin typeface="Grandview"/>
            </a:rPr>
            <a:t>Communication Module</a:t>
          </a:r>
        </a:p>
      </dgm:t>
    </dgm:pt>
    <dgm:pt modelId="{634DFB80-F209-4CD6-A333-A010811E0D85}" type="parTrans" cxnId="{DF4F11A9-2BB5-49A0-9E80-60E2BC66E0BA}">
      <dgm:prSet/>
      <dgm:spPr/>
    </dgm:pt>
    <dgm:pt modelId="{3B35A87B-9B21-4260-BE65-1B1C1A1B7951}" type="sibTrans" cxnId="{DF4F11A9-2BB5-49A0-9E80-60E2BC66E0BA}">
      <dgm:prSet/>
      <dgm:spPr/>
      <dgm:t>
        <a:bodyPr/>
        <a:lstStyle/>
        <a:p>
          <a:endParaRPr lang="en-US"/>
        </a:p>
      </dgm:t>
    </dgm:pt>
    <dgm:pt modelId="{BF05340A-2187-4F85-9160-1C2D14045E75}">
      <dgm:prSet phldr="0"/>
      <dgm:spPr/>
      <dgm:t>
        <a:bodyPr/>
        <a:lstStyle/>
        <a:p>
          <a:pPr rtl="0"/>
          <a:r>
            <a:rPr lang="en-US">
              <a:latin typeface="Grandview"/>
            </a:rPr>
            <a:t>Sends to Steering Module</a:t>
          </a:r>
        </a:p>
      </dgm:t>
    </dgm:pt>
    <dgm:pt modelId="{7203E029-71BF-4ECA-B606-20C3DC36F7FF}" type="parTrans" cxnId="{3559098B-D50C-48E0-8DDB-AF15A2A5DF09}">
      <dgm:prSet/>
      <dgm:spPr/>
    </dgm:pt>
    <dgm:pt modelId="{26F4C44F-67EB-44EC-852B-FC6C107DFD20}" type="sibTrans" cxnId="{3559098B-D50C-48E0-8DDB-AF15A2A5DF09}">
      <dgm:prSet/>
      <dgm:spPr/>
      <dgm:t>
        <a:bodyPr/>
        <a:lstStyle/>
        <a:p>
          <a:endParaRPr lang="en-US"/>
        </a:p>
      </dgm:t>
    </dgm:pt>
    <dgm:pt modelId="{A685CC1A-BD00-4B00-B279-6E4C421BCF6F}" type="pres">
      <dgm:prSet presAssocID="{42F331C9-6BCD-416F-A256-2F349D1E2BB1}" presName="diagram" presStyleCnt="0">
        <dgm:presLayoutVars>
          <dgm:dir/>
          <dgm:resizeHandles val="exact"/>
        </dgm:presLayoutVars>
      </dgm:prSet>
      <dgm:spPr/>
    </dgm:pt>
    <dgm:pt modelId="{E37E0D70-3465-47D3-9241-F996DA1A7AD3}" type="pres">
      <dgm:prSet presAssocID="{D5DEE958-F1A3-4C4D-9FC8-AC8483ECFE2F}" presName="node" presStyleLbl="node1" presStyleIdx="0" presStyleCnt="4">
        <dgm:presLayoutVars>
          <dgm:bulletEnabled val="1"/>
        </dgm:presLayoutVars>
      </dgm:prSet>
      <dgm:spPr/>
    </dgm:pt>
    <dgm:pt modelId="{B18580BA-A37F-4F90-81FA-E4C41F92ED8E}" type="pres">
      <dgm:prSet presAssocID="{574AB061-2DE1-4BC7-B460-E4DE992034F9}" presName="sibTrans" presStyleLbl="sibTrans2D1" presStyleIdx="0" presStyleCnt="3"/>
      <dgm:spPr/>
    </dgm:pt>
    <dgm:pt modelId="{20F8BE7A-BDF6-4734-A913-5C401049D449}" type="pres">
      <dgm:prSet presAssocID="{574AB061-2DE1-4BC7-B460-E4DE992034F9}" presName="connectorText" presStyleLbl="sibTrans2D1" presStyleIdx="0" presStyleCnt="3"/>
      <dgm:spPr/>
    </dgm:pt>
    <dgm:pt modelId="{9A9A9CE8-E529-42F6-9753-CFB1236873AC}" type="pres">
      <dgm:prSet presAssocID="{F05E2714-DB83-4C6A-8559-C8CA93861B72}" presName="node" presStyleLbl="node1" presStyleIdx="1" presStyleCnt="4">
        <dgm:presLayoutVars>
          <dgm:bulletEnabled val="1"/>
        </dgm:presLayoutVars>
      </dgm:prSet>
      <dgm:spPr/>
    </dgm:pt>
    <dgm:pt modelId="{7F4DD5FF-D190-4879-AE08-6220A5BDABF2}" type="pres">
      <dgm:prSet presAssocID="{8A761F11-05CF-4353-8584-017A559686FB}" presName="sibTrans" presStyleLbl="sibTrans2D1" presStyleIdx="1" presStyleCnt="3"/>
      <dgm:spPr/>
    </dgm:pt>
    <dgm:pt modelId="{5146631F-5B0C-4CB8-BA69-091D811137EC}" type="pres">
      <dgm:prSet presAssocID="{8A761F11-05CF-4353-8584-017A559686FB}" presName="connectorText" presStyleLbl="sibTrans2D1" presStyleIdx="1" presStyleCnt="3"/>
      <dgm:spPr/>
    </dgm:pt>
    <dgm:pt modelId="{646DC875-8D5E-4702-B16C-29B83850365A}" type="pres">
      <dgm:prSet presAssocID="{6717FCCF-AB2B-47DC-B2D4-20CFD358ADA4}" presName="node" presStyleLbl="node1" presStyleIdx="2" presStyleCnt="4">
        <dgm:presLayoutVars>
          <dgm:bulletEnabled val="1"/>
        </dgm:presLayoutVars>
      </dgm:prSet>
      <dgm:spPr/>
    </dgm:pt>
    <dgm:pt modelId="{C72C5929-D9C5-47E8-AEA6-5921AC4308E0}" type="pres">
      <dgm:prSet presAssocID="{6BE55061-0B77-469C-BEB1-F7B0E894872D}" presName="sibTrans" presStyleLbl="sibTrans2D1" presStyleIdx="2" presStyleCnt="3"/>
      <dgm:spPr/>
    </dgm:pt>
    <dgm:pt modelId="{36ECFD29-7FA4-402D-8673-C657D9B707D1}" type="pres">
      <dgm:prSet presAssocID="{6BE55061-0B77-469C-BEB1-F7B0E894872D}" presName="connectorText" presStyleLbl="sibTrans2D1" presStyleIdx="2" presStyleCnt="3"/>
      <dgm:spPr/>
    </dgm:pt>
    <dgm:pt modelId="{68A3C924-6408-4285-8DAE-87E2F340120A}" type="pres">
      <dgm:prSet presAssocID="{CC26A40F-0DB6-4D43-80DB-0F172146F815}" presName="node" presStyleLbl="node1" presStyleIdx="3" presStyleCnt="4">
        <dgm:presLayoutVars>
          <dgm:bulletEnabled val="1"/>
        </dgm:presLayoutVars>
      </dgm:prSet>
      <dgm:spPr/>
    </dgm:pt>
  </dgm:ptLst>
  <dgm:cxnLst>
    <dgm:cxn modelId="{065F7304-C5D2-426D-9A65-C355F9F8738E}" srcId="{F05E2714-DB83-4C6A-8559-C8CA93861B72}" destId="{75FD15BA-F177-4823-B2C8-DD7B077B69F1}" srcOrd="0" destOrd="0" parTransId="{8FF6AF71-5AA4-423B-86C6-9A779EE9B9E1}" sibTransId="{18C7BBF0-C163-4B27-AB0A-5A4B335A0A19}"/>
    <dgm:cxn modelId="{D05DC80A-FA09-4012-BC45-B4C6AE59D6D2}" type="presOf" srcId="{F05E2714-DB83-4C6A-8559-C8CA93861B72}" destId="{9A9A9CE8-E529-42F6-9753-CFB1236873AC}" srcOrd="0" destOrd="0" presId="urn:microsoft.com/office/officeart/2005/8/layout/process5"/>
    <dgm:cxn modelId="{646C8612-180A-41A1-9EBE-E6F1A8ED3851}" type="presOf" srcId="{6BE55061-0B77-469C-BEB1-F7B0E894872D}" destId="{36ECFD29-7FA4-402D-8673-C657D9B707D1}" srcOrd="1" destOrd="0" presId="urn:microsoft.com/office/officeart/2005/8/layout/process5"/>
    <dgm:cxn modelId="{80F70615-817E-4351-B797-5F6A34C72900}" srcId="{6717FCCF-AB2B-47DC-B2D4-20CFD358ADA4}" destId="{93BF5E0C-E5B2-4BA1-BA33-5CC60A6AC15F}" srcOrd="1" destOrd="0" parTransId="{62291E23-410B-4DC4-82C4-82D3DE7C156E}" sibTransId="{C5994A86-7551-4605-B552-9FF15F19C235}"/>
    <dgm:cxn modelId="{965F9C1B-2973-4CA6-981D-06D0DF1FFE00}" type="presOf" srcId="{BF05340A-2187-4F85-9160-1C2D14045E75}" destId="{68A3C924-6408-4285-8DAE-87E2F340120A}" srcOrd="0" destOrd="2" presId="urn:microsoft.com/office/officeart/2005/8/layout/process5"/>
    <dgm:cxn modelId="{1487A62D-CD3A-4E84-A19F-A10B88776569}" type="presOf" srcId="{42F331C9-6BCD-416F-A256-2F349D1E2BB1}" destId="{A685CC1A-BD00-4B00-B279-6E4C421BCF6F}" srcOrd="0" destOrd="0" presId="urn:microsoft.com/office/officeart/2005/8/layout/process5"/>
    <dgm:cxn modelId="{CC747246-DAA3-4966-BB69-393F0F3F57D6}" srcId="{42F331C9-6BCD-416F-A256-2F349D1E2BB1}" destId="{D5DEE958-F1A3-4C4D-9FC8-AC8483ECFE2F}" srcOrd="0" destOrd="0" parTransId="{21489FF7-A9EE-4A1A-B08D-2AEDE433CE37}" sibTransId="{574AB061-2DE1-4BC7-B460-E4DE992034F9}"/>
    <dgm:cxn modelId="{2C869B6C-97E9-455C-879B-CBF8E3E25DB0}" type="presOf" srcId="{8A761F11-05CF-4353-8584-017A559686FB}" destId="{5146631F-5B0C-4CB8-BA69-091D811137EC}" srcOrd="1" destOrd="0" presId="urn:microsoft.com/office/officeart/2005/8/layout/process5"/>
    <dgm:cxn modelId="{BE60134D-C896-41F3-AD37-75ED459D0A47}" type="presOf" srcId="{6BE55061-0B77-469C-BEB1-F7B0E894872D}" destId="{C72C5929-D9C5-47E8-AEA6-5921AC4308E0}" srcOrd="0" destOrd="0" presId="urn:microsoft.com/office/officeart/2005/8/layout/process5"/>
    <dgm:cxn modelId="{A01D3871-3D70-4EDE-A332-69D7967125A1}" type="presOf" srcId="{574AB061-2DE1-4BC7-B460-E4DE992034F9}" destId="{20F8BE7A-BDF6-4734-A913-5C401049D449}" srcOrd="1" destOrd="0" presId="urn:microsoft.com/office/officeart/2005/8/layout/process5"/>
    <dgm:cxn modelId="{6C4B1E55-A364-4D62-9D74-6638DD3B347E}" type="presOf" srcId="{75FD15BA-F177-4823-B2C8-DD7B077B69F1}" destId="{9A9A9CE8-E529-42F6-9753-CFB1236873AC}" srcOrd="0" destOrd="1" presId="urn:microsoft.com/office/officeart/2005/8/layout/process5"/>
    <dgm:cxn modelId="{F1264056-3045-460A-918F-95FD756E47ED}" type="presOf" srcId="{2D91268E-0DC1-4DCD-8896-8023F3A67AB1}" destId="{E37E0D70-3465-47D3-9241-F996DA1A7AD3}" srcOrd="0" destOrd="1" presId="urn:microsoft.com/office/officeart/2005/8/layout/process5"/>
    <dgm:cxn modelId="{9FAFCF56-4127-4F9D-884B-D8066605165F}" srcId="{42F331C9-6BCD-416F-A256-2F349D1E2BB1}" destId="{F05E2714-DB83-4C6A-8559-C8CA93861B72}" srcOrd="1" destOrd="0" parTransId="{B2C20488-24DA-4F8E-B2C6-17AA3A7710D4}" sibTransId="{8A761F11-05CF-4353-8584-017A559686FB}"/>
    <dgm:cxn modelId="{6C0FD67C-1DD6-4DA7-B6B5-E82E06FCCF1F}" type="presOf" srcId="{8667B56F-0C6E-42FB-87A6-B4411DAD15B0}" destId="{9A9A9CE8-E529-42F6-9753-CFB1236873AC}" srcOrd="0" destOrd="2" presId="urn:microsoft.com/office/officeart/2005/8/layout/process5"/>
    <dgm:cxn modelId="{A7550485-152C-4C22-B7DE-0B3AF9C9D0BB}" type="presOf" srcId="{E41876EC-06DF-4D96-8D08-F6AD36D3A191}" destId="{646DC875-8D5E-4702-B16C-29B83850365A}" srcOrd="0" destOrd="1" presId="urn:microsoft.com/office/officeart/2005/8/layout/process5"/>
    <dgm:cxn modelId="{21AB2887-AF34-4025-B96A-793281DE9A7D}" type="presOf" srcId="{8A761F11-05CF-4353-8584-017A559686FB}" destId="{7F4DD5FF-D190-4879-AE08-6220A5BDABF2}" srcOrd="0" destOrd="0" presId="urn:microsoft.com/office/officeart/2005/8/layout/process5"/>
    <dgm:cxn modelId="{3559098B-D50C-48E0-8DDB-AF15A2A5DF09}" srcId="{CC26A40F-0DB6-4D43-80DB-0F172146F815}" destId="{BF05340A-2187-4F85-9160-1C2D14045E75}" srcOrd="1" destOrd="0" parTransId="{7203E029-71BF-4ECA-B606-20C3DC36F7FF}" sibTransId="{26F4C44F-67EB-44EC-852B-FC6C107DFD20}"/>
    <dgm:cxn modelId="{B884CE9C-1A74-4C97-8521-5D90A95AD092}" type="presOf" srcId="{CC26A40F-0DB6-4D43-80DB-0F172146F815}" destId="{68A3C924-6408-4285-8DAE-87E2F340120A}" srcOrd="0" destOrd="0" presId="urn:microsoft.com/office/officeart/2005/8/layout/process5"/>
    <dgm:cxn modelId="{769A139F-2C6C-4D69-B797-8E8ACA81015E}" srcId="{42F331C9-6BCD-416F-A256-2F349D1E2BB1}" destId="{6717FCCF-AB2B-47DC-B2D4-20CFD358ADA4}" srcOrd="2" destOrd="0" parTransId="{6DE42307-8538-4B5B-B3C6-93B7ABD490DC}" sibTransId="{6BE55061-0B77-469C-BEB1-F7B0E894872D}"/>
    <dgm:cxn modelId="{8DF0EEA5-AD66-438C-A0C2-0A7BC768660F}" srcId="{D5DEE958-F1A3-4C4D-9FC8-AC8483ECFE2F}" destId="{2D91268E-0DC1-4DCD-8896-8023F3A67AB1}" srcOrd="0" destOrd="0" parTransId="{598BD8A0-4767-4B43-801A-8E58C256766A}" sibTransId="{3FE338EF-C83F-42AD-B8D5-9D891DF48D54}"/>
    <dgm:cxn modelId="{DF4F11A9-2BB5-49A0-9E80-60E2BC66E0BA}" srcId="{CC26A40F-0DB6-4D43-80DB-0F172146F815}" destId="{B8A421FA-BC87-45F4-A969-9F67B82475B1}" srcOrd="0" destOrd="0" parTransId="{634DFB80-F209-4CD6-A333-A010811E0D85}" sibTransId="{3B35A87B-9B21-4260-BE65-1B1C1A1B7951}"/>
    <dgm:cxn modelId="{6308D0B0-138E-43DF-A272-0AA2892D1A80}" type="presOf" srcId="{D5DEE958-F1A3-4C4D-9FC8-AC8483ECFE2F}" destId="{E37E0D70-3465-47D3-9241-F996DA1A7AD3}" srcOrd="0" destOrd="0" presId="urn:microsoft.com/office/officeart/2005/8/layout/process5"/>
    <dgm:cxn modelId="{374DD7B1-1435-4273-9452-52EDC5A7084A}" type="presOf" srcId="{6717FCCF-AB2B-47DC-B2D4-20CFD358ADA4}" destId="{646DC875-8D5E-4702-B16C-29B83850365A}" srcOrd="0" destOrd="0" presId="urn:microsoft.com/office/officeart/2005/8/layout/process5"/>
    <dgm:cxn modelId="{BF5CC4B9-AF7E-4B34-A897-2B2A30D1B60A}" type="presOf" srcId="{574AB061-2DE1-4BC7-B460-E4DE992034F9}" destId="{B18580BA-A37F-4F90-81FA-E4C41F92ED8E}" srcOrd="0" destOrd="0" presId="urn:microsoft.com/office/officeart/2005/8/layout/process5"/>
    <dgm:cxn modelId="{3B7A54D2-0759-44BF-87B1-AD1DA7ADDE11}" srcId="{6717FCCF-AB2B-47DC-B2D4-20CFD358ADA4}" destId="{E41876EC-06DF-4D96-8D08-F6AD36D3A191}" srcOrd="0" destOrd="0" parTransId="{9D7C85D6-B970-424A-8FB8-768EC817E49F}" sibTransId="{9422427A-0CF5-49F1-9762-F6AB7955B655}"/>
    <dgm:cxn modelId="{B3E6E4E2-E353-4245-B31A-FEF0149FE3D6}" srcId="{F05E2714-DB83-4C6A-8559-C8CA93861B72}" destId="{8667B56F-0C6E-42FB-87A6-B4411DAD15B0}" srcOrd="1" destOrd="0" parTransId="{D8683563-9715-4C81-B109-8507FC952785}" sibTransId="{9C992FE2-CD58-41C0-9A38-56EA0A6642C9}"/>
    <dgm:cxn modelId="{02E0FFEA-D139-4C9B-8CC4-EDDC84363DC0}" srcId="{42F331C9-6BCD-416F-A256-2F349D1E2BB1}" destId="{CC26A40F-0DB6-4D43-80DB-0F172146F815}" srcOrd="3" destOrd="0" parTransId="{C46D70D7-296C-4599-BCB3-2C8C6AD3FE36}" sibTransId="{707896FE-F292-4D11-B136-260ADB919CD3}"/>
    <dgm:cxn modelId="{2F1381F2-D8C4-4107-9F3C-553790852A8C}" type="presOf" srcId="{93BF5E0C-E5B2-4BA1-BA33-5CC60A6AC15F}" destId="{646DC875-8D5E-4702-B16C-29B83850365A}" srcOrd="0" destOrd="2" presId="urn:microsoft.com/office/officeart/2005/8/layout/process5"/>
    <dgm:cxn modelId="{C493DEFD-FD70-46EC-83B7-7CF843D12C21}" type="presOf" srcId="{B8A421FA-BC87-45F4-A969-9F67B82475B1}" destId="{68A3C924-6408-4285-8DAE-87E2F340120A}" srcOrd="0" destOrd="1" presId="urn:microsoft.com/office/officeart/2005/8/layout/process5"/>
    <dgm:cxn modelId="{BB15B03C-C617-4E2D-A07C-85913449B270}" type="presParOf" srcId="{A685CC1A-BD00-4B00-B279-6E4C421BCF6F}" destId="{E37E0D70-3465-47D3-9241-F996DA1A7AD3}" srcOrd="0" destOrd="0" presId="urn:microsoft.com/office/officeart/2005/8/layout/process5"/>
    <dgm:cxn modelId="{E266C824-8A59-43FF-A7A4-1485B5D0B817}" type="presParOf" srcId="{A685CC1A-BD00-4B00-B279-6E4C421BCF6F}" destId="{B18580BA-A37F-4F90-81FA-E4C41F92ED8E}" srcOrd="1" destOrd="0" presId="urn:microsoft.com/office/officeart/2005/8/layout/process5"/>
    <dgm:cxn modelId="{61ACEEEF-93E8-4E8D-9AC9-CDF9AD9359FD}" type="presParOf" srcId="{B18580BA-A37F-4F90-81FA-E4C41F92ED8E}" destId="{20F8BE7A-BDF6-4734-A913-5C401049D449}" srcOrd="0" destOrd="0" presId="urn:microsoft.com/office/officeart/2005/8/layout/process5"/>
    <dgm:cxn modelId="{BFAB89DC-F73E-4221-A151-F265C82CD58F}" type="presParOf" srcId="{A685CC1A-BD00-4B00-B279-6E4C421BCF6F}" destId="{9A9A9CE8-E529-42F6-9753-CFB1236873AC}" srcOrd="2" destOrd="0" presId="urn:microsoft.com/office/officeart/2005/8/layout/process5"/>
    <dgm:cxn modelId="{1A132B97-12B5-433F-95C2-427D0125A1C5}" type="presParOf" srcId="{A685CC1A-BD00-4B00-B279-6E4C421BCF6F}" destId="{7F4DD5FF-D190-4879-AE08-6220A5BDABF2}" srcOrd="3" destOrd="0" presId="urn:microsoft.com/office/officeart/2005/8/layout/process5"/>
    <dgm:cxn modelId="{FF6884D2-C165-4653-A200-413EF3327D97}" type="presParOf" srcId="{7F4DD5FF-D190-4879-AE08-6220A5BDABF2}" destId="{5146631F-5B0C-4CB8-BA69-091D811137EC}" srcOrd="0" destOrd="0" presId="urn:microsoft.com/office/officeart/2005/8/layout/process5"/>
    <dgm:cxn modelId="{4E35F0E0-6C6C-47DE-B59A-354BEBF37A3A}" type="presParOf" srcId="{A685CC1A-BD00-4B00-B279-6E4C421BCF6F}" destId="{646DC875-8D5E-4702-B16C-29B83850365A}" srcOrd="4" destOrd="0" presId="urn:microsoft.com/office/officeart/2005/8/layout/process5"/>
    <dgm:cxn modelId="{AD84404D-88B2-4C1F-B291-C6ADBDD2D421}" type="presParOf" srcId="{A685CC1A-BD00-4B00-B279-6E4C421BCF6F}" destId="{C72C5929-D9C5-47E8-AEA6-5921AC4308E0}" srcOrd="5" destOrd="0" presId="urn:microsoft.com/office/officeart/2005/8/layout/process5"/>
    <dgm:cxn modelId="{910F10AD-C371-4958-B379-3D5AA3334CF8}" type="presParOf" srcId="{C72C5929-D9C5-47E8-AEA6-5921AC4308E0}" destId="{36ECFD29-7FA4-402D-8673-C657D9B707D1}" srcOrd="0" destOrd="0" presId="urn:microsoft.com/office/officeart/2005/8/layout/process5"/>
    <dgm:cxn modelId="{DB65A8A5-AE1E-411D-938E-328AAB90956E}" type="presParOf" srcId="{A685CC1A-BD00-4B00-B279-6E4C421BCF6F}" destId="{68A3C924-6408-4285-8DAE-87E2F340120A}"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E0D70-3465-47D3-9241-F996DA1A7AD3}">
      <dsp:nvSpPr>
        <dsp:cNvPr id="0" name=""/>
        <dsp:cNvSpPr/>
      </dsp:nvSpPr>
      <dsp:spPr>
        <a:xfrm>
          <a:off x="974" y="512618"/>
          <a:ext cx="2078812" cy="124728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Grandview"/>
            </a:rPr>
            <a:t>Routing Message Request</a:t>
          </a:r>
          <a:endParaRPr lang="en-US" sz="1600" kern="1200"/>
        </a:p>
        <a:p>
          <a:pPr marL="114300" lvl="1" indent="-114300" algn="l" defTabSz="533400" rtl="0">
            <a:lnSpc>
              <a:spcPct val="90000"/>
            </a:lnSpc>
            <a:spcBef>
              <a:spcPct val="0"/>
            </a:spcBef>
            <a:spcAft>
              <a:spcPct val="15000"/>
            </a:spcAft>
            <a:buChar char="•"/>
          </a:pPr>
          <a:r>
            <a:rPr lang="en-US" sz="1200" kern="1200">
              <a:latin typeface="Grandview"/>
            </a:rPr>
            <a:t>Routing Message Request</a:t>
          </a:r>
        </a:p>
      </dsp:txBody>
      <dsp:txXfrm>
        <a:off x="37506" y="549150"/>
        <a:ext cx="2005748" cy="1174223"/>
      </dsp:txXfrm>
    </dsp:sp>
    <dsp:sp modelId="{B18580BA-A37F-4F90-81FA-E4C41F92ED8E}">
      <dsp:nvSpPr>
        <dsp:cNvPr id="0" name=""/>
        <dsp:cNvSpPr/>
      </dsp:nvSpPr>
      <dsp:spPr>
        <a:xfrm>
          <a:off x="2262722" y="878489"/>
          <a:ext cx="440708" cy="5155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262722" y="981598"/>
        <a:ext cx="308496" cy="309327"/>
      </dsp:txXfrm>
    </dsp:sp>
    <dsp:sp modelId="{9A9A9CE8-E529-42F6-9753-CFB1236873AC}">
      <dsp:nvSpPr>
        <dsp:cNvPr id="0" name=""/>
        <dsp:cNvSpPr/>
      </dsp:nvSpPr>
      <dsp:spPr>
        <a:xfrm>
          <a:off x="2911312" y="512618"/>
          <a:ext cx="2078812" cy="1247287"/>
        </a:xfrm>
        <a:prstGeom prst="roundRect">
          <a:avLst>
            <a:gd name="adj" fmla="val 10000"/>
          </a:avLst>
        </a:prstGeom>
        <a:solidFill>
          <a:schemeClr val="accent5">
            <a:hueOff val="6704406"/>
            <a:satOff val="-147"/>
            <a:lumOff val="-104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Grandview"/>
            </a:rPr>
            <a:t>Route Optimization Module</a:t>
          </a:r>
          <a:endParaRPr lang="en-US" sz="1600" kern="1200"/>
        </a:p>
        <a:p>
          <a:pPr marL="114300" lvl="1" indent="-114300" algn="l" defTabSz="533400">
            <a:lnSpc>
              <a:spcPct val="90000"/>
            </a:lnSpc>
            <a:spcBef>
              <a:spcPct val="0"/>
            </a:spcBef>
            <a:spcAft>
              <a:spcPct val="15000"/>
            </a:spcAft>
            <a:buChar char="•"/>
          </a:pPr>
          <a:r>
            <a:rPr lang="en-US" sz="1200" kern="1200">
              <a:latin typeface="Grandview"/>
            </a:rPr>
            <a:t>Routing</a:t>
          </a:r>
          <a:r>
            <a:rPr lang="en-US" sz="1200" kern="1200"/>
            <a:t> Database</a:t>
          </a:r>
        </a:p>
        <a:p>
          <a:pPr marL="114300" lvl="1" indent="-114300" algn="l" defTabSz="533400">
            <a:lnSpc>
              <a:spcPct val="90000"/>
            </a:lnSpc>
            <a:spcBef>
              <a:spcPct val="0"/>
            </a:spcBef>
            <a:spcAft>
              <a:spcPct val="15000"/>
            </a:spcAft>
            <a:buChar char="•"/>
          </a:pPr>
          <a:r>
            <a:rPr lang="en-US" sz="1200" kern="1200"/>
            <a:t>Route Optimization</a:t>
          </a:r>
        </a:p>
      </dsp:txBody>
      <dsp:txXfrm>
        <a:off x="2947844" y="549150"/>
        <a:ext cx="2005748" cy="1174223"/>
      </dsp:txXfrm>
    </dsp:sp>
    <dsp:sp modelId="{7F4DD5FF-D190-4879-AE08-6220A5BDABF2}">
      <dsp:nvSpPr>
        <dsp:cNvPr id="0" name=""/>
        <dsp:cNvSpPr/>
      </dsp:nvSpPr>
      <dsp:spPr>
        <a:xfrm rot="5400000">
          <a:off x="3730364" y="1905423"/>
          <a:ext cx="440708" cy="515545"/>
        </a:xfrm>
        <a:prstGeom prst="rightArrow">
          <a:avLst>
            <a:gd name="adj1" fmla="val 60000"/>
            <a:gd name="adj2" fmla="val 50000"/>
          </a:avLst>
        </a:prstGeom>
        <a:solidFill>
          <a:schemeClr val="accent5">
            <a:hueOff val="10056609"/>
            <a:satOff val="-221"/>
            <a:lumOff val="-156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796055" y="1942841"/>
        <a:ext cx="309327" cy="308496"/>
      </dsp:txXfrm>
    </dsp:sp>
    <dsp:sp modelId="{646DC875-8D5E-4702-B16C-29B83850365A}">
      <dsp:nvSpPr>
        <dsp:cNvPr id="0" name=""/>
        <dsp:cNvSpPr/>
      </dsp:nvSpPr>
      <dsp:spPr>
        <a:xfrm>
          <a:off x="2911312" y="2591431"/>
          <a:ext cx="2078812" cy="1247287"/>
        </a:xfrm>
        <a:prstGeom prst="roundRect">
          <a:avLst>
            <a:gd name="adj" fmla="val 10000"/>
          </a:avLst>
        </a:prstGeom>
        <a:solidFill>
          <a:schemeClr val="accent5">
            <a:hueOff val="13408813"/>
            <a:satOff val="-295"/>
            <a:lumOff val="-209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Route Selection</a:t>
          </a:r>
        </a:p>
        <a:p>
          <a:pPr marL="114300" lvl="1" indent="-114300" algn="l" defTabSz="533400" rtl="0">
            <a:lnSpc>
              <a:spcPct val="90000"/>
            </a:lnSpc>
            <a:spcBef>
              <a:spcPct val="0"/>
            </a:spcBef>
            <a:spcAft>
              <a:spcPct val="15000"/>
            </a:spcAft>
            <a:buChar char="•"/>
          </a:pPr>
          <a:r>
            <a:rPr lang="en-US" sz="1200" kern="1200">
              <a:latin typeface="Grandview"/>
            </a:rPr>
            <a:t> Route Selection</a:t>
          </a:r>
        </a:p>
        <a:p>
          <a:pPr marL="114300" lvl="1" indent="-114300" algn="l" defTabSz="533400" rtl="0">
            <a:lnSpc>
              <a:spcPct val="90000"/>
            </a:lnSpc>
            <a:spcBef>
              <a:spcPct val="0"/>
            </a:spcBef>
            <a:spcAft>
              <a:spcPct val="15000"/>
            </a:spcAft>
            <a:buChar char="•"/>
          </a:pPr>
          <a:r>
            <a:rPr lang="en-US" sz="1200" kern="1200">
              <a:latin typeface="Grandview"/>
            </a:rPr>
            <a:t> Selecting Top 4</a:t>
          </a:r>
        </a:p>
      </dsp:txBody>
      <dsp:txXfrm>
        <a:off x="2947844" y="2627963"/>
        <a:ext cx="2005748" cy="1174223"/>
      </dsp:txXfrm>
    </dsp:sp>
    <dsp:sp modelId="{C72C5929-D9C5-47E8-AEA6-5921AC4308E0}">
      <dsp:nvSpPr>
        <dsp:cNvPr id="0" name=""/>
        <dsp:cNvSpPr/>
      </dsp:nvSpPr>
      <dsp:spPr>
        <a:xfrm rot="10800000">
          <a:off x="2287668" y="2957302"/>
          <a:ext cx="440708" cy="515545"/>
        </a:xfrm>
        <a:prstGeom prst="rightArrow">
          <a:avLst>
            <a:gd name="adj1" fmla="val 60000"/>
            <a:gd name="adj2" fmla="val 50000"/>
          </a:avLst>
        </a:prstGeom>
        <a:solidFill>
          <a:schemeClr val="accent5">
            <a:hueOff val="20113218"/>
            <a:satOff val="-442"/>
            <a:lumOff val="-3137"/>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rot="10800000">
        <a:off x="2419880" y="3060411"/>
        <a:ext cx="308496" cy="309327"/>
      </dsp:txXfrm>
    </dsp:sp>
    <dsp:sp modelId="{68A3C924-6408-4285-8DAE-87E2F340120A}">
      <dsp:nvSpPr>
        <dsp:cNvPr id="0" name=""/>
        <dsp:cNvSpPr/>
      </dsp:nvSpPr>
      <dsp:spPr>
        <a:xfrm>
          <a:off x="974" y="2591431"/>
          <a:ext cx="2078812" cy="1247287"/>
        </a:xfrm>
        <a:prstGeom prst="roundRect">
          <a:avLst>
            <a:gd name="adj" fmla="val 10000"/>
          </a:avLst>
        </a:prstGeom>
        <a:solidFill>
          <a:schemeClr val="accent5">
            <a:hueOff val="20113218"/>
            <a:satOff val="-442"/>
            <a:lumOff val="-313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latin typeface="Grandview"/>
            </a:rPr>
            <a:t>Communication Module</a:t>
          </a:r>
        </a:p>
        <a:p>
          <a:pPr marL="114300" lvl="1" indent="-114300" algn="l" defTabSz="533400" rtl="0">
            <a:lnSpc>
              <a:spcPct val="90000"/>
            </a:lnSpc>
            <a:spcBef>
              <a:spcPct val="0"/>
            </a:spcBef>
            <a:spcAft>
              <a:spcPct val="15000"/>
            </a:spcAft>
            <a:buChar char="•"/>
          </a:pPr>
          <a:r>
            <a:rPr lang="en-US" sz="1200" kern="1200">
              <a:latin typeface="Grandview"/>
            </a:rPr>
            <a:t>Communication Module</a:t>
          </a:r>
        </a:p>
        <a:p>
          <a:pPr marL="114300" lvl="1" indent="-114300" algn="l" defTabSz="533400" rtl="0">
            <a:lnSpc>
              <a:spcPct val="90000"/>
            </a:lnSpc>
            <a:spcBef>
              <a:spcPct val="0"/>
            </a:spcBef>
            <a:spcAft>
              <a:spcPct val="15000"/>
            </a:spcAft>
            <a:buChar char="•"/>
          </a:pPr>
          <a:r>
            <a:rPr lang="en-US" sz="1200" kern="1200">
              <a:latin typeface="Grandview"/>
            </a:rPr>
            <a:t>Sends to Steering Module</a:t>
          </a:r>
        </a:p>
      </dsp:txBody>
      <dsp:txXfrm>
        <a:off x="37506" y="2627963"/>
        <a:ext cx="2005748" cy="11742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81625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10195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5826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5594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28789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39405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9093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4240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0722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1755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11/30/2022</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9995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11/30/2022</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35829303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71" y="647700"/>
            <a:ext cx="10625229" cy="1147053"/>
          </a:xfrm>
        </p:spPr>
        <p:txBody>
          <a:bodyPr anchor="b">
            <a:normAutofit/>
          </a:bodyPr>
          <a:lstStyle/>
          <a:p>
            <a:pPr>
              <a:lnSpc>
                <a:spcPct val="110000"/>
              </a:lnSpc>
            </a:pPr>
            <a:r>
              <a:rPr lang="en-US" sz="2800" b="1"/>
              <a:t>Final Design Review</a:t>
            </a:r>
            <a:br>
              <a:rPr lang="en-US" sz="2800" b="1"/>
            </a:br>
            <a:r>
              <a:rPr lang="en-US" sz="2800" b="1"/>
              <a:t>Navigation and Automatic Steering System </a:t>
            </a:r>
          </a:p>
          <a:p>
            <a:pPr>
              <a:lnSpc>
                <a:spcPct val="110000"/>
              </a:lnSpc>
            </a:pPr>
            <a:endParaRPr lang="en-US" sz="2800"/>
          </a:p>
        </p:txBody>
      </p:sp>
      <p:pic>
        <p:nvPicPr>
          <p:cNvPr id="4" name="Picture 3" descr="A mosaic of colorful geometric shapes">
            <a:extLst>
              <a:ext uri="{FF2B5EF4-FFF2-40B4-BE49-F238E27FC236}">
                <a16:creationId xmlns:a16="http://schemas.microsoft.com/office/drawing/2014/main" id="{E5030FB0-EB19-FA87-F97E-E2FFD0251BB4}"/>
              </a:ext>
            </a:extLst>
          </p:cNvPr>
          <p:cNvPicPr>
            <a:picLocks noChangeAspect="1"/>
          </p:cNvPicPr>
          <p:nvPr/>
        </p:nvPicPr>
        <p:blipFill rotWithShape="1">
          <a:blip r:embed="rId2"/>
          <a:srcRect r="17985" b="-3"/>
          <a:stretch/>
        </p:blipFill>
        <p:spPr>
          <a:xfrm>
            <a:off x="914400" y="1825625"/>
            <a:ext cx="4991100" cy="4351338"/>
          </a:xfrm>
          <a:prstGeom prst="rect">
            <a:avLst/>
          </a:prstGeom>
          <a:noFill/>
        </p:spPr>
      </p:pic>
      <p:sp>
        <p:nvSpPr>
          <p:cNvPr id="3" name="Subtitle 2"/>
          <p:cNvSpPr>
            <a:spLocks noGrp="1"/>
          </p:cNvSpPr>
          <p:nvPr>
            <p:ph sz="half" idx="2"/>
          </p:nvPr>
        </p:nvSpPr>
        <p:spPr>
          <a:xfrm>
            <a:off x="6248400" y="1825625"/>
            <a:ext cx="5029200" cy="4351338"/>
          </a:xfrm>
        </p:spPr>
        <p:txBody>
          <a:bodyPr vert="horz" lIns="91440" tIns="45720" rIns="91440" bIns="45720" rtlCol="0" anchor="t">
            <a:normAutofit fontScale="92500" lnSpcReduction="20000"/>
          </a:bodyPr>
          <a:lstStyle/>
          <a:p>
            <a:pPr marL="0" indent="0">
              <a:buNone/>
            </a:pPr>
            <a:r>
              <a:rPr lang="en-US" b="1"/>
              <a:t>Team </a:t>
            </a:r>
            <a:r>
              <a:rPr lang="en-US" b="1">
                <a:ea typeface="+mn-lt"/>
                <a:cs typeface="+mn-lt"/>
              </a:rPr>
              <a:t>Titan Scrum</a:t>
            </a:r>
            <a:endParaRPr lang="en-US" b="1"/>
          </a:p>
          <a:p>
            <a:r>
              <a:rPr lang="en-US">
                <a:ea typeface="+mn-lt"/>
                <a:cs typeface="+mn-lt"/>
              </a:rPr>
              <a:t>Annamalai Arumugam –PO</a:t>
            </a:r>
          </a:p>
          <a:p>
            <a:r>
              <a:rPr lang="en-US">
                <a:ea typeface="+mn-lt"/>
                <a:cs typeface="+mn-lt"/>
              </a:rPr>
              <a:t>Nitish Lele - SM</a:t>
            </a:r>
          </a:p>
          <a:p>
            <a:r>
              <a:rPr lang="en-US">
                <a:ea typeface="+mn-lt"/>
                <a:cs typeface="+mn-lt"/>
              </a:rPr>
              <a:t>Vinay Manish Shah</a:t>
            </a:r>
            <a:endParaRPr lang="en-US"/>
          </a:p>
          <a:p>
            <a:r>
              <a:rPr lang="en-US">
                <a:ea typeface="+mn-lt"/>
                <a:cs typeface="+mn-lt"/>
              </a:rPr>
              <a:t>Kishore Shankar Abhimanyu</a:t>
            </a:r>
            <a:endParaRPr lang="en-US"/>
          </a:p>
          <a:p>
            <a:r>
              <a:rPr lang="en-US">
                <a:ea typeface="+mn-lt"/>
                <a:cs typeface="+mn-lt"/>
              </a:rPr>
              <a:t>Hetal Patel</a:t>
            </a:r>
            <a:endParaRPr lang="en-US"/>
          </a:p>
          <a:p>
            <a:r>
              <a:rPr lang="en-US">
                <a:ea typeface="+mn-lt"/>
                <a:cs typeface="+mn-lt"/>
              </a:rPr>
              <a:t>Keshav Lingala</a:t>
            </a:r>
          </a:p>
          <a:p>
            <a:r>
              <a:rPr lang="en-US">
                <a:ea typeface="+mn-lt"/>
                <a:cs typeface="+mn-lt"/>
              </a:rPr>
              <a:t>Sneha Priyadarshan</a:t>
            </a:r>
            <a:endParaRPr lang="en-US"/>
          </a:p>
          <a:p>
            <a:r>
              <a:rPr lang="en-US">
                <a:ea typeface="+mn-lt"/>
                <a:cs typeface="+mn-lt"/>
              </a:rPr>
              <a:t>Thomas Tran</a:t>
            </a:r>
            <a:endParaRPr lang="en-US"/>
          </a:p>
          <a:p>
            <a:r>
              <a:rPr lang="en-US" err="1">
                <a:ea typeface="+mn-lt"/>
                <a:cs typeface="+mn-lt"/>
              </a:rPr>
              <a:t>Benjarit</a:t>
            </a:r>
            <a:r>
              <a:rPr lang="en-US">
                <a:ea typeface="+mn-lt"/>
                <a:cs typeface="+mn-lt"/>
              </a:rPr>
              <a:t> </a:t>
            </a:r>
            <a:r>
              <a:rPr lang="en-US" err="1">
                <a:ea typeface="+mn-lt"/>
                <a:cs typeface="+mn-lt"/>
              </a:rPr>
              <a:t>Hotrabhavananda</a:t>
            </a:r>
            <a:endParaRPr lang="en-US" err="1"/>
          </a:p>
          <a:p>
            <a:pPr marL="285750" indent="-285750">
              <a:buChar char="•"/>
            </a:pP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0141-3C45-17E9-341F-53FC89B5DD9E}"/>
              </a:ext>
            </a:extLst>
          </p:cNvPr>
          <p:cNvSpPr>
            <a:spLocks noGrp="1"/>
          </p:cNvSpPr>
          <p:nvPr>
            <p:ph type="title"/>
          </p:nvPr>
        </p:nvSpPr>
        <p:spPr>
          <a:xfrm>
            <a:off x="652372" y="386527"/>
            <a:ext cx="3743358" cy="1714500"/>
          </a:xfrm>
        </p:spPr>
        <p:txBody>
          <a:bodyPr/>
          <a:lstStyle/>
          <a:p>
            <a:r>
              <a:rPr lang="en-US" b="1">
                <a:ea typeface="+mj-lt"/>
                <a:cs typeface="+mj-lt"/>
              </a:rPr>
              <a:t>POSITION AND VELOCITY SENSING</a:t>
            </a:r>
            <a:endParaRPr lang="en-US"/>
          </a:p>
        </p:txBody>
      </p:sp>
      <p:pic>
        <p:nvPicPr>
          <p:cNvPr id="5" name="Picture 5">
            <a:extLst>
              <a:ext uri="{FF2B5EF4-FFF2-40B4-BE49-F238E27FC236}">
                <a16:creationId xmlns:a16="http://schemas.microsoft.com/office/drawing/2014/main" id="{177BD0C9-52DC-73BF-59FF-AACBE9DFF51A}"/>
              </a:ext>
            </a:extLst>
          </p:cNvPr>
          <p:cNvPicPr>
            <a:picLocks noGrp="1" noChangeAspect="1"/>
          </p:cNvPicPr>
          <p:nvPr>
            <p:ph idx="1"/>
          </p:nvPr>
        </p:nvPicPr>
        <p:blipFill>
          <a:blip r:embed="rId2"/>
          <a:stretch>
            <a:fillRect/>
          </a:stretch>
        </p:blipFill>
        <p:spPr>
          <a:xfrm>
            <a:off x="9390062" y="2019300"/>
            <a:ext cx="2438400" cy="1524000"/>
          </a:xfrm>
        </p:spPr>
      </p:pic>
      <p:sp>
        <p:nvSpPr>
          <p:cNvPr id="4" name="Text Placeholder 3">
            <a:extLst>
              <a:ext uri="{FF2B5EF4-FFF2-40B4-BE49-F238E27FC236}">
                <a16:creationId xmlns:a16="http://schemas.microsoft.com/office/drawing/2014/main" id="{A328A0D4-9F75-BDAE-C475-83EEF5AC9E81}"/>
              </a:ext>
            </a:extLst>
          </p:cNvPr>
          <p:cNvSpPr>
            <a:spLocks noGrp="1"/>
          </p:cNvSpPr>
          <p:nvPr>
            <p:ph type="body" sz="half" idx="2"/>
          </p:nvPr>
        </p:nvSpPr>
        <p:spPr>
          <a:xfrm>
            <a:off x="652372" y="2439246"/>
            <a:ext cx="4119654" cy="3504352"/>
          </a:xfrm>
        </p:spPr>
        <p:txBody>
          <a:bodyPr vert="horz" lIns="91440" tIns="45720" rIns="91440" bIns="45720" rtlCol="0" anchor="t">
            <a:normAutofit/>
          </a:bodyPr>
          <a:lstStyle/>
          <a:p>
            <a:r>
              <a:rPr lang="en-US" b="1"/>
              <a:t>Key Objects:</a:t>
            </a:r>
          </a:p>
          <a:p>
            <a:pPr marL="285750" indent="-285750">
              <a:buChar char="•"/>
            </a:pPr>
            <a:r>
              <a:rPr lang="en-US">
                <a:ea typeface="+mn-lt"/>
                <a:cs typeface="+mn-lt"/>
              </a:rPr>
              <a:t>Inertial Sensors</a:t>
            </a:r>
            <a:endParaRPr lang="en-US"/>
          </a:p>
          <a:p>
            <a:pPr marL="285750" indent="-285750">
              <a:buChar char="•"/>
            </a:pPr>
            <a:r>
              <a:rPr lang="en-US"/>
              <a:t>Odometry</a:t>
            </a:r>
          </a:p>
          <a:p>
            <a:pPr marL="285750" indent="-285750">
              <a:buChar char="•"/>
            </a:pPr>
            <a:r>
              <a:rPr lang="en-US"/>
              <a:t>GPS Receiver</a:t>
            </a:r>
          </a:p>
          <a:p>
            <a:pPr marL="285750" indent="-285750">
              <a:buChar char="•"/>
            </a:pPr>
            <a:r>
              <a:rPr lang="en-US"/>
              <a:t>Digital Speedometer</a:t>
            </a:r>
          </a:p>
          <a:p>
            <a:endParaRPr lang="en-US">
              <a:solidFill>
                <a:srgbClr val="000000"/>
              </a:solidFill>
            </a:endParaRPr>
          </a:p>
          <a:p>
            <a:pPr marL="285750" indent="-285750">
              <a:buChar char="•"/>
            </a:pPr>
            <a:endParaRPr lang="en-US" b="1">
              <a:solidFill>
                <a:srgbClr val="FF0000"/>
              </a:solidFill>
            </a:endParaRPr>
          </a:p>
          <a:p>
            <a:pPr marL="285750" indent="-285750">
              <a:buChar char="•"/>
            </a:pPr>
            <a:endParaRPr lang="en-US">
              <a:solidFill>
                <a:srgbClr val="000000"/>
              </a:solidFill>
            </a:endParaRPr>
          </a:p>
        </p:txBody>
      </p:sp>
      <p:pic>
        <p:nvPicPr>
          <p:cNvPr id="6" name="Picture 6">
            <a:extLst>
              <a:ext uri="{FF2B5EF4-FFF2-40B4-BE49-F238E27FC236}">
                <a16:creationId xmlns:a16="http://schemas.microsoft.com/office/drawing/2014/main" id="{6A7DAB7C-F3DD-166A-C074-6A19F81B1C52}"/>
              </a:ext>
            </a:extLst>
          </p:cNvPr>
          <p:cNvPicPr>
            <a:picLocks noChangeAspect="1"/>
          </p:cNvPicPr>
          <p:nvPr/>
        </p:nvPicPr>
        <p:blipFill>
          <a:blip r:embed="rId3"/>
          <a:stretch>
            <a:fillRect/>
          </a:stretch>
        </p:blipFill>
        <p:spPr>
          <a:xfrm>
            <a:off x="5981701" y="168981"/>
            <a:ext cx="3781423" cy="1605138"/>
          </a:xfrm>
          <a:prstGeom prst="rect">
            <a:avLst/>
          </a:prstGeom>
        </p:spPr>
      </p:pic>
      <p:pic>
        <p:nvPicPr>
          <p:cNvPr id="8" name="Picture 8" descr="A picture containing text, clipart&#10;&#10;Description automatically generated">
            <a:extLst>
              <a:ext uri="{FF2B5EF4-FFF2-40B4-BE49-F238E27FC236}">
                <a16:creationId xmlns:a16="http://schemas.microsoft.com/office/drawing/2014/main" id="{376CB3C5-FA0F-FC3A-B0A8-70CAF1DCA4B3}"/>
              </a:ext>
            </a:extLst>
          </p:cNvPr>
          <p:cNvPicPr>
            <a:picLocks noChangeAspect="1"/>
          </p:cNvPicPr>
          <p:nvPr/>
        </p:nvPicPr>
        <p:blipFill>
          <a:blip r:embed="rId4"/>
          <a:stretch>
            <a:fillRect/>
          </a:stretch>
        </p:blipFill>
        <p:spPr>
          <a:xfrm>
            <a:off x="4429125" y="1981200"/>
            <a:ext cx="2286000" cy="1600200"/>
          </a:xfrm>
          <a:prstGeom prst="rect">
            <a:avLst/>
          </a:prstGeom>
        </p:spPr>
      </p:pic>
      <p:pic>
        <p:nvPicPr>
          <p:cNvPr id="9" name="Picture 9" descr="Graphical user interface, diagram, text, application, chat or text message&#10;&#10;Description automatically generated">
            <a:extLst>
              <a:ext uri="{FF2B5EF4-FFF2-40B4-BE49-F238E27FC236}">
                <a16:creationId xmlns:a16="http://schemas.microsoft.com/office/drawing/2014/main" id="{ACC17B89-F6A1-34FB-B674-7EDE72F63124}"/>
              </a:ext>
            </a:extLst>
          </p:cNvPr>
          <p:cNvPicPr>
            <a:picLocks noChangeAspect="1"/>
          </p:cNvPicPr>
          <p:nvPr/>
        </p:nvPicPr>
        <p:blipFill>
          <a:blip r:embed="rId5"/>
          <a:stretch>
            <a:fillRect/>
          </a:stretch>
        </p:blipFill>
        <p:spPr>
          <a:xfrm>
            <a:off x="5019675" y="3981917"/>
            <a:ext cx="2743200" cy="2075515"/>
          </a:xfrm>
          <a:prstGeom prst="rect">
            <a:avLst/>
          </a:prstGeom>
        </p:spPr>
      </p:pic>
      <p:pic>
        <p:nvPicPr>
          <p:cNvPr id="10" name="Picture 10" descr="Diagram, text&#10;&#10;Description automatically generated">
            <a:extLst>
              <a:ext uri="{FF2B5EF4-FFF2-40B4-BE49-F238E27FC236}">
                <a16:creationId xmlns:a16="http://schemas.microsoft.com/office/drawing/2014/main" id="{6A4A8725-4DF7-B042-D402-858F5C38AA25}"/>
              </a:ext>
            </a:extLst>
          </p:cNvPr>
          <p:cNvPicPr>
            <a:picLocks noChangeAspect="1"/>
          </p:cNvPicPr>
          <p:nvPr/>
        </p:nvPicPr>
        <p:blipFill>
          <a:blip r:embed="rId6"/>
          <a:stretch>
            <a:fillRect/>
          </a:stretch>
        </p:blipFill>
        <p:spPr>
          <a:xfrm>
            <a:off x="7762875" y="3926313"/>
            <a:ext cx="2743200" cy="2129574"/>
          </a:xfrm>
          <a:prstGeom prst="rect">
            <a:avLst/>
          </a:prstGeom>
        </p:spPr>
      </p:pic>
      <p:pic>
        <p:nvPicPr>
          <p:cNvPr id="11" name="Picture 11" descr="A picture containing electronics&#10;&#10;Description automatically generated">
            <a:extLst>
              <a:ext uri="{FF2B5EF4-FFF2-40B4-BE49-F238E27FC236}">
                <a16:creationId xmlns:a16="http://schemas.microsoft.com/office/drawing/2014/main" id="{C8DA261E-70FE-7B7E-FE5A-8C7C574C2130}"/>
              </a:ext>
            </a:extLst>
          </p:cNvPr>
          <p:cNvPicPr>
            <a:picLocks noChangeAspect="1"/>
          </p:cNvPicPr>
          <p:nvPr/>
        </p:nvPicPr>
        <p:blipFill>
          <a:blip r:embed="rId7"/>
          <a:stretch>
            <a:fillRect/>
          </a:stretch>
        </p:blipFill>
        <p:spPr>
          <a:xfrm>
            <a:off x="6877050" y="2024062"/>
            <a:ext cx="1771650" cy="1657350"/>
          </a:xfrm>
          <a:prstGeom prst="rect">
            <a:avLst/>
          </a:prstGeom>
        </p:spPr>
      </p:pic>
    </p:spTree>
    <p:extLst>
      <p:ext uri="{BB962C8B-B14F-4D97-AF65-F5344CB8AC3E}">
        <p14:creationId xmlns:p14="http://schemas.microsoft.com/office/powerpoint/2010/main" val="1914070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33D3-92E2-9070-B773-09CDE4A19D14}"/>
              </a:ext>
            </a:extLst>
          </p:cNvPr>
          <p:cNvSpPr>
            <a:spLocks noGrp="1"/>
          </p:cNvSpPr>
          <p:nvPr>
            <p:ph type="title"/>
          </p:nvPr>
        </p:nvSpPr>
        <p:spPr>
          <a:xfrm>
            <a:off x="652372" y="261995"/>
            <a:ext cx="5620018" cy="1554575"/>
          </a:xfrm>
        </p:spPr>
        <p:txBody>
          <a:bodyPr vert="horz" lIns="91440" tIns="45720" rIns="91440" bIns="45720" rtlCol="0" anchor="t">
            <a:normAutofit/>
          </a:bodyPr>
          <a:lstStyle/>
          <a:p>
            <a:pPr>
              <a:lnSpc>
                <a:spcPct val="110000"/>
              </a:lnSpc>
            </a:pPr>
            <a:r>
              <a:rPr lang="en-US" b="1"/>
              <a:t>POSITION AND VELOCITY SENSING</a:t>
            </a:r>
          </a:p>
        </p:txBody>
      </p:sp>
      <p:pic>
        <p:nvPicPr>
          <p:cNvPr id="4" name="Picture 4" descr="Diagram, timeline&#10;&#10;Description automatically generated">
            <a:extLst>
              <a:ext uri="{FF2B5EF4-FFF2-40B4-BE49-F238E27FC236}">
                <a16:creationId xmlns:a16="http://schemas.microsoft.com/office/drawing/2014/main" id="{8FA57368-FD37-55F9-C1FD-A3C96063A7DF}"/>
              </a:ext>
            </a:extLst>
          </p:cNvPr>
          <p:cNvPicPr>
            <a:picLocks noGrp="1" noChangeAspect="1"/>
          </p:cNvPicPr>
          <p:nvPr>
            <p:ph type="pic" idx="1"/>
          </p:nvPr>
        </p:nvPicPr>
        <p:blipFill rotWithShape="1">
          <a:blip r:embed="rId2"/>
          <a:stretch/>
        </p:blipFill>
        <p:spPr>
          <a:xfrm>
            <a:off x="5486400" y="731252"/>
            <a:ext cx="6195718" cy="4746384"/>
          </a:xfrm>
          <a:noFill/>
        </p:spPr>
      </p:pic>
      <p:sp>
        <p:nvSpPr>
          <p:cNvPr id="9" name="Text Placeholder 3">
            <a:extLst>
              <a:ext uri="{FF2B5EF4-FFF2-40B4-BE49-F238E27FC236}">
                <a16:creationId xmlns:a16="http://schemas.microsoft.com/office/drawing/2014/main" id="{6BD4424B-3A36-C888-2BDD-82FA6E00CAD0}"/>
              </a:ext>
            </a:extLst>
          </p:cNvPr>
          <p:cNvSpPr>
            <a:spLocks noGrp="1"/>
          </p:cNvSpPr>
          <p:nvPr>
            <p:ph type="body" sz="half" idx="2"/>
          </p:nvPr>
        </p:nvSpPr>
        <p:spPr>
          <a:xfrm>
            <a:off x="652372" y="1759444"/>
            <a:ext cx="4691154" cy="4805692"/>
          </a:xfrm>
        </p:spPr>
        <p:txBody>
          <a:bodyPr vert="horz" lIns="91440" tIns="45720" rIns="91440" bIns="45720" rtlCol="0" anchor="t">
            <a:normAutofit/>
          </a:bodyPr>
          <a:lstStyle/>
          <a:p>
            <a:r>
              <a:rPr lang="en-US" b="1"/>
              <a:t>Areas of Concern:</a:t>
            </a:r>
          </a:p>
          <a:p>
            <a:pPr marL="285750" indent="-285750">
              <a:buChar char="•"/>
            </a:pPr>
            <a:r>
              <a:rPr lang="en-US">
                <a:ea typeface="+mn-lt"/>
                <a:cs typeface="+mn-lt"/>
              </a:rPr>
              <a:t>Absolute positioning and velocity is required to  navigate the autonomous vehicle safely</a:t>
            </a:r>
          </a:p>
          <a:p>
            <a:pPr marL="285750" indent="-285750">
              <a:buChar char="•"/>
            </a:pPr>
            <a:r>
              <a:rPr lang="en-US">
                <a:ea typeface="+mn-lt"/>
                <a:cs typeface="+mn-lt"/>
              </a:rPr>
              <a:t>Continual error correction for accurate position estimates.</a:t>
            </a:r>
            <a:endParaRPr lang="en-US"/>
          </a:p>
          <a:p>
            <a:pPr marL="285750" indent="-285750">
              <a:buChar char="•"/>
            </a:pPr>
            <a:r>
              <a:rPr lang="en-US">
                <a:ea typeface="+mn-lt"/>
                <a:cs typeface="+mn-lt"/>
              </a:rPr>
              <a:t>Uninterrupted signals for better navigation of the system</a:t>
            </a:r>
          </a:p>
          <a:p>
            <a:pPr marL="285750" indent="-285750">
              <a:buChar char="•"/>
            </a:pPr>
            <a:r>
              <a:rPr lang="en-US">
                <a:ea typeface="+mn-lt"/>
                <a:cs typeface="+mn-lt"/>
              </a:rPr>
              <a:t>Real-time data updates for time and location for easier vehicle operation</a:t>
            </a:r>
          </a:p>
          <a:p>
            <a:pPr marL="285750" indent="-285750">
              <a:buChar char="•"/>
            </a:pPr>
            <a:r>
              <a:rPr lang="en-US">
                <a:ea typeface="+mn-lt"/>
                <a:cs typeface="+mn-lt"/>
              </a:rPr>
              <a:t>Precise position and speed information for autonomous steering control</a:t>
            </a:r>
          </a:p>
          <a:p>
            <a:pPr marL="285750" indent="-285750">
              <a:buChar char="•"/>
            </a:pPr>
            <a:endParaRPr lang="en-US">
              <a:ea typeface="+mn-lt"/>
              <a:cs typeface="+mn-lt"/>
            </a:endParaRPr>
          </a:p>
        </p:txBody>
      </p:sp>
    </p:spTree>
    <p:extLst>
      <p:ext uri="{BB962C8B-B14F-4D97-AF65-F5344CB8AC3E}">
        <p14:creationId xmlns:p14="http://schemas.microsoft.com/office/powerpoint/2010/main" val="444575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31CF-C181-E8A6-D3D5-F3F142782E3E}"/>
              </a:ext>
            </a:extLst>
          </p:cNvPr>
          <p:cNvSpPr>
            <a:spLocks noGrp="1"/>
          </p:cNvSpPr>
          <p:nvPr>
            <p:ph type="title"/>
          </p:nvPr>
        </p:nvSpPr>
        <p:spPr>
          <a:xfrm>
            <a:off x="652371" y="647700"/>
            <a:ext cx="10625229" cy="1147053"/>
          </a:xfrm>
        </p:spPr>
        <p:txBody>
          <a:bodyPr anchor="b">
            <a:normAutofit/>
          </a:bodyPr>
          <a:lstStyle/>
          <a:p>
            <a:r>
              <a:rPr lang="en-US" b="1"/>
              <a:t>Route Selection</a:t>
            </a:r>
          </a:p>
        </p:txBody>
      </p:sp>
      <p:sp>
        <p:nvSpPr>
          <p:cNvPr id="4" name="Text Placeholder 3">
            <a:extLst>
              <a:ext uri="{FF2B5EF4-FFF2-40B4-BE49-F238E27FC236}">
                <a16:creationId xmlns:a16="http://schemas.microsoft.com/office/drawing/2014/main" id="{FF66B735-2C65-96EB-4615-D54285ADEA3A}"/>
              </a:ext>
            </a:extLst>
          </p:cNvPr>
          <p:cNvSpPr>
            <a:spLocks noGrp="1"/>
          </p:cNvSpPr>
          <p:nvPr>
            <p:ph sz="half" idx="2"/>
          </p:nvPr>
        </p:nvSpPr>
        <p:spPr>
          <a:xfrm>
            <a:off x="6248400" y="1825625"/>
            <a:ext cx="5029200" cy="4351338"/>
          </a:xfrm>
        </p:spPr>
        <p:txBody>
          <a:bodyPr vert="horz" lIns="91440" tIns="45720" rIns="91440" bIns="45720" rtlCol="0">
            <a:normAutofit/>
          </a:bodyPr>
          <a:lstStyle/>
          <a:p>
            <a:pPr>
              <a:lnSpc>
                <a:spcPct val="110000"/>
              </a:lnSpc>
            </a:pPr>
            <a:r>
              <a:rPr lang="en-US" sz="1100"/>
              <a:t>This component is responsible for determining the best available route for the vehicle to take. It considers the current position and velocity of the car and uses algorithms to determine the best route. Key objects include position and velocity sensors, road maps, traffic information, and route-planning algorithms. </a:t>
            </a:r>
          </a:p>
          <a:p>
            <a:pPr>
              <a:lnSpc>
                <a:spcPct val="110000"/>
              </a:lnSpc>
            </a:pPr>
            <a:r>
              <a:rPr lang="en-US" sz="1100"/>
              <a:t>The navigation and automatic steering system route selection component is designed to be extensible and scalable, allowing for the integration of additional features and functionalities. The following design patterns are used to achieve this: </a:t>
            </a:r>
          </a:p>
          <a:p>
            <a:pPr lvl="1">
              <a:lnSpc>
                <a:spcPct val="110000"/>
              </a:lnSpc>
            </a:pPr>
            <a:r>
              <a:rPr lang="en-US" sz="1100"/>
              <a:t>Service-oriented architecture (SOA): The route selection engine is designed as a service-oriented architecture, allowing for the integration of additional services and features.</a:t>
            </a:r>
          </a:p>
          <a:p>
            <a:pPr lvl="1">
              <a:lnSpc>
                <a:spcPct val="110000"/>
              </a:lnSpc>
            </a:pPr>
            <a:r>
              <a:rPr lang="en-US" sz="1100"/>
              <a:t>Model-view-controller (MVC): The user interface is designed using the model-view-controller pattern, allowing for the separation of the data, view, and controller components.</a:t>
            </a:r>
          </a:p>
          <a:p>
            <a:pPr lvl="1">
              <a:lnSpc>
                <a:spcPct val="110000"/>
              </a:lnSpc>
            </a:pPr>
            <a:r>
              <a:rPr lang="en-US" sz="1100"/>
              <a:t>Publish-subscribe pattern: The route selection engine uses a publish-subscribe pattern to communicate with external services, such as weather, traffic, and terrain information. </a:t>
            </a:r>
          </a:p>
          <a:p>
            <a:pPr>
              <a:lnSpc>
                <a:spcPct val="110000"/>
              </a:lnSpc>
            </a:pPr>
            <a:endParaRPr lang="en-US" sz="1100"/>
          </a:p>
        </p:txBody>
      </p:sp>
      <p:graphicFrame>
        <p:nvGraphicFramePr>
          <p:cNvPr id="5" name="Diagram 5">
            <a:extLst>
              <a:ext uri="{FF2B5EF4-FFF2-40B4-BE49-F238E27FC236}">
                <a16:creationId xmlns:a16="http://schemas.microsoft.com/office/drawing/2014/main" id="{7C966B90-3EE8-6597-93C1-303E22F5757B}"/>
              </a:ext>
            </a:extLst>
          </p:cNvPr>
          <p:cNvGraphicFramePr/>
          <p:nvPr>
            <p:extLst>
              <p:ext uri="{D42A27DB-BD31-4B8C-83A1-F6EECF244321}">
                <p14:modId xmlns:p14="http://schemas.microsoft.com/office/powerpoint/2010/main" val="1959068114"/>
              </p:ext>
            </p:extLst>
          </p:nvPr>
        </p:nvGraphicFramePr>
        <p:xfrm>
          <a:off x="914400" y="1825625"/>
          <a:ext cx="4991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563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31CF-C181-E8A6-D3D5-F3F142782E3E}"/>
              </a:ext>
            </a:extLst>
          </p:cNvPr>
          <p:cNvSpPr>
            <a:spLocks noGrp="1"/>
          </p:cNvSpPr>
          <p:nvPr>
            <p:ph type="title"/>
          </p:nvPr>
        </p:nvSpPr>
        <p:spPr>
          <a:xfrm>
            <a:off x="652371" y="647700"/>
            <a:ext cx="6103610" cy="1147053"/>
          </a:xfrm>
        </p:spPr>
        <p:txBody>
          <a:bodyPr vert="horz" lIns="91440" tIns="45720" rIns="91440" bIns="45720" rtlCol="0" anchor="b">
            <a:normAutofit/>
          </a:bodyPr>
          <a:lstStyle/>
          <a:p>
            <a:pPr>
              <a:lnSpc>
                <a:spcPct val="110000"/>
              </a:lnSpc>
            </a:pPr>
            <a:r>
              <a:rPr lang="en-US" sz="3300" b="1" kern="1200" cap="all" spc="300" baseline="0">
                <a:highlight>
                  <a:srgbClr val="000000"/>
                </a:highlight>
                <a:latin typeface="+mj-lt"/>
                <a:ea typeface="+mj-ea"/>
                <a:cs typeface="+mj-cs"/>
              </a:rPr>
              <a:t>Route Selection</a:t>
            </a:r>
            <a:br>
              <a:rPr lang="en-US" sz="3300" b="1" kern="1200" cap="all" spc="300" baseline="0">
                <a:highlight>
                  <a:srgbClr val="000000"/>
                </a:highlight>
                <a:latin typeface="+mj-lt"/>
                <a:ea typeface="+mj-ea"/>
                <a:cs typeface="+mj-cs"/>
              </a:rPr>
            </a:br>
            <a:r>
              <a:rPr lang="en-US" sz="3300" b="1" kern="1200" cap="all" spc="300" baseline="0">
                <a:highlight>
                  <a:srgbClr val="000000"/>
                </a:highlight>
                <a:latin typeface="+mj-lt"/>
                <a:ea typeface="+mj-ea"/>
                <a:cs typeface="+mj-cs"/>
              </a:rPr>
              <a:t>Key Objects</a:t>
            </a:r>
          </a:p>
        </p:txBody>
      </p:sp>
      <p:sp>
        <p:nvSpPr>
          <p:cNvPr id="8" name="Picture Placeholder 2">
            <a:extLst>
              <a:ext uri="{FF2B5EF4-FFF2-40B4-BE49-F238E27FC236}">
                <a16:creationId xmlns:a16="http://schemas.microsoft.com/office/drawing/2014/main" id="{2BB2B834-60B3-92B3-74DD-6076F181A55C}"/>
              </a:ext>
            </a:extLst>
          </p:cNvPr>
          <p:cNvSpPr>
            <a:spLocks noGrp="1"/>
          </p:cNvSpPr>
          <p:nvPr/>
        </p:nvSpPr>
        <p:spPr>
          <a:xfrm>
            <a:off x="649904" y="2272750"/>
            <a:ext cx="6187628" cy="384123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100" b="1"/>
              <a:t>Route Database</a:t>
            </a:r>
            <a:r>
              <a:rPr lang="en-US" sz="1100"/>
              <a:t>: The Route Database is implemented using a relational database. It stores information such as the start and end points, the distance between the points, the time required to travel between the points, and any other factors that may influence route selection. </a:t>
            </a:r>
          </a:p>
          <a:p>
            <a:pPr>
              <a:lnSpc>
                <a:spcPct val="110000"/>
              </a:lnSpc>
            </a:pPr>
            <a:r>
              <a:rPr lang="en-US" sz="1100" b="1"/>
              <a:t>Route Optimization Module</a:t>
            </a:r>
            <a:r>
              <a:rPr lang="en-US" sz="1100"/>
              <a:t>: The Route Optimization Module is implemented using an algorithm that considers factors such as the current position of the vehicle, the destination, and any other factors that may influence route selection. </a:t>
            </a:r>
          </a:p>
          <a:p>
            <a:pPr>
              <a:lnSpc>
                <a:spcPct val="110000"/>
              </a:lnSpc>
            </a:pPr>
            <a:r>
              <a:rPr lang="en-US" sz="1100" b="1"/>
              <a:t>Route Selection Module</a:t>
            </a:r>
            <a:r>
              <a:rPr lang="en-US" sz="1100"/>
              <a:t>: The Route Selection Module is implemented using an algorithm that considers the current position of the vehicle, the destination, and any other factors that may influence route selection. The route selection engine is implemented as a service-oriented architecture. It is designed to be scalable and extensible, allowing for the integration of additional services and features. The route selection engine is responsible for computing the optimal route based on the user input. It also communicates with external services, such as weather, traffic, and terrain information, to provide the most accurate route possible.</a:t>
            </a:r>
          </a:p>
          <a:p>
            <a:pPr>
              <a:lnSpc>
                <a:spcPct val="110000"/>
              </a:lnSpc>
            </a:pPr>
            <a:r>
              <a:rPr lang="en-US" sz="1100" b="1"/>
              <a:t>Communication Module:</a:t>
            </a:r>
            <a:r>
              <a:rPr lang="en-US" sz="1100"/>
              <a:t> The Communication Module is implemented using a message-passing system. It sends instructions to the Vehicle Tracking Component and Driver Assistance Component.</a:t>
            </a:r>
          </a:p>
        </p:txBody>
      </p:sp>
      <p:pic>
        <p:nvPicPr>
          <p:cNvPr id="9" name="Picture 9" descr="A picture containing text, businesscard, vector graphics&#10;&#10;Description automatically generated">
            <a:extLst>
              <a:ext uri="{FF2B5EF4-FFF2-40B4-BE49-F238E27FC236}">
                <a16:creationId xmlns:a16="http://schemas.microsoft.com/office/drawing/2014/main" id="{CF01874E-01A2-4594-63C7-A933045F8440}"/>
              </a:ext>
            </a:extLst>
          </p:cNvPr>
          <p:cNvPicPr>
            <a:picLocks noChangeAspect="1"/>
          </p:cNvPicPr>
          <p:nvPr/>
        </p:nvPicPr>
        <p:blipFill>
          <a:blip r:embed="rId2"/>
          <a:stretch>
            <a:fillRect/>
          </a:stretch>
        </p:blipFill>
        <p:spPr>
          <a:xfrm>
            <a:off x="7331573" y="3186076"/>
            <a:ext cx="4235713" cy="3324467"/>
          </a:xfrm>
          <a:prstGeom prst="rect">
            <a:avLst/>
          </a:prstGeom>
          <a:noFill/>
        </p:spPr>
      </p:pic>
      <p:pic>
        <p:nvPicPr>
          <p:cNvPr id="13" name="Picture 14">
            <a:extLst>
              <a:ext uri="{FF2B5EF4-FFF2-40B4-BE49-F238E27FC236}">
                <a16:creationId xmlns:a16="http://schemas.microsoft.com/office/drawing/2014/main" id="{5B0076D0-F179-47F8-B9F2-8BF8E2148584}"/>
              </a:ext>
            </a:extLst>
          </p:cNvPr>
          <p:cNvPicPr>
            <a:picLocks noChangeAspect="1"/>
          </p:cNvPicPr>
          <p:nvPr/>
        </p:nvPicPr>
        <p:blipFill>
          <a:blip r:embed="rId3"/>
          <a:stretch>
            <a:fillRect/>
          </a:stretch>
        </p:blipFill>
        <p:spPr>
          <a:xfrm>
            <a:off x="7126506" y="799650"/>
            <a:ext cx="4626159" cy="2316228"/>
          </a:xfrm>
          <a:prstGeom prst="rect">
            <a:avLst/>
          </a:prstGeom>
        </p:spPr>
      </p:pic>
    </p:spTree>
    <p:extLst>
      <p:ext uri="{BB962C8B-B14F-4D97-AF65-F5344CB8AC3E}">
        <p14:creationId xmlns:p14="http://schemas.microsoft.com/office/powerpoint/2010/main" val="202558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31CF-C181-E8A6-D3D5-F3F142782E3E}"/>
              </a:ext>
            </a:extLst>
          </p:cNvPr>
          <p:cNvSpPr>
            <a:spLocks noGrp="1"/>
          </p:cNvSpPr>
          <p:nvPr>
            <p:ph type="title"/>
          </p:nvPr>
        </p:nvSpPr>
        <p:spPr/>
        <p:txBody>
          <a:bodyPr>
            <a:normAutofit fontScale="90000"/>
          </a:bodyPr>
          <a:lstStyle/>
          <a:p>
            <a:r>
              <a:rPr lang="en-US" b="1">
                <a:ea typeface="+mj-lt"/>
                <a:cs typeface="+mj-lt"/>
              </a:rPr>
              <a:t>Route Selection</a:t>
            </a:r>
            <a:br>
              <a:rPr lang="en-US" b="1">
                <a:ea typeface="+mj-lt"/>
                <a:cs typeface="+mj-lt"/>
              </a:rPr>
            </a:br>
            <a:r>
              <a:rPr lang="en-US" b="1">
                <a:ea typeface="+mj-lt"/>
                <a:cs typeface="+mj-lt"/>
              </a:rPr>
              <a:t>Areas of concern</a:t>
            </a:r>
            <a:endParaRPr lang="en-US" b="1"/>
          </a:p>
        </p:txBody>
      </p:sp>
      <p:sp>
        <p:nvSpPr>
          <p:cNvPr id="3" name="Picture Placeholder 2">
            <a:extLst>
              <a:ext uri="{FF2B5EF4-FFF2-40B4-BE49-F238E27FC236}">
                <a16:creationId xmlns:a16="http://schemas.microsoft.com/office/drawing/2014/main" id="{385D527E-3E68-2AF2-6E99-1A0C5605C8A6}"/>
              </a:ext>
            </a:extLst>
          </p:cNvPr>
          <p:cNvSpPr>
            <a:spLocks noGrp="1"/>
          </p:cNvSpPr>
          <p:nvPr>
            <p:ph idx="1"/>
          </p:nvPr>
        </p:nvSpPr>
        <p:spPr>
          <a:xfrm>
            <a:off x="652371" y="2095500"/>
            <a:ext cx="6581516" cy="4567766"/>
          </a:xfrm>
        </p:spPr>
        <p:txBody>
          <a:bodyPr vert="horz" lIns="91440" tIns="45720" rIns="91440" bIns="45720" rtlCol="0" anchor="t">
            <a:normAutofit fontScale="77500" lnSpcReduction="20000"/>
          </a:bodyPr>
          <a:lstStyle/>
          <a:p>
            <a:r>
              <a:rPr lang="en-US" b="1">
                <a:ea typeface="+mn-lt"/>
                <a:cs typeface="+mn-lt"/>
              </a:rPr>
              <a:t>Accurate route calculation: </a:t>
            </a:r>
            <a:r>
              <a:rPr lang="en-US">
                <a:ea typeface="+mn-lt"/>
                <a:cs typeface="+mn-lt"/>
              </a:rPr>
              <a:t>The route selection module must be able to accurately calculate the shortest and safest route to the destination. </a:t>
            </a:r>
          </a:p>
          <a:p>
            <a:r>
              <a:rPr lang="en-US" b="1">
                <a:ea typeface="+mn-lt"/>
                <a:cs typeface="+mn-lt"/>
              </a:rPr>
              <a:t>Avoidance of obstacles: </a:t>
            </a:r>
            <a:r>
              <a:rPr lang="en-US">
                <a:ea typeface="+mn-lt"/>
                <a:cs typeface="+mn-lt"/>
              </a:rPr>
              <a:t>The route selection module must be able to detect and avoid obstacles along the route. </a:t>
            </a:r>
          </a:p>
          <a:p>
            <a:r>
              <a:rPr lang="en-US" b="1">
                <a:ea typeface="+mn-lt"/>
                <a:cs typeface="+mn-lt"/>
              </a:rPr>
              <a:t>Traffic congestion control:</a:t>
            </a:r>
            <a:r>
              <a:rPr lang="en-US">
                <a:ea typeface="+mn-lt"/>
                <a:cs typeface="+mn-lt"/>
              </a:rPr>
              <a:t> The system must be able to anticipate, monitor and adjust the route in order to avoid traffic congestion. </a:t>
            </a:r>
          </a:p>
          <a:p>
            <a:r>
              <a:rPr lang="en-US" b="1">
                <a:ea typeface="+mn-lt"/>
                <a:cs typeface="+mn-lt"/>
              </a:rPr>
              <a:t>Real-time updates:</a:t>
            </a:r>
            <a:r>
              <a:rPr lang="en-US">
                <a:ea typeface="+mn-lt"/>
                <a:cs typeface="+mn-lt"/>
              </a:rPr>
              <a:t> The system must be able to receive and process real-time updates on traffic, road closures, and other events that could affect the route. </a:t>
            </a:r>
          </a:p>
          <a:p>
            <a:r>
              <a:rPr lang="en-US" b="1">
                <a:ea typeface="+mn-lt"/>
                <a:cs typeface="+mn-lt"/>
              </a:rPr>
              <a:t>Smooth navigation:</a:t>
            </a:r>
            <a:r>
              <a:rPr lang="en-US">
                <a:ea typeface="+mn-lt"/>
                <a:cs typeface="+mn-lt"/>
              </a:rPr>
              <a:t> The system must be able to provide smooth navigation by adjusting the route based on the vehicle’s speed and other conditions. </a:t>
            </a:r>
          </a:p>
          <a:p>
            <a:r>
              <a:rPr lang="en-US" b="1">
                <a:ea typeface="+mn-lt"/>
                <a:cs typeface="+mn-lt"/>
              </a:rPr>
              <a:t>User preferences: </a:t>
            </a:r>
            <a:r>
              <a:rPr lang="en-US">
                <a:ea typeface="+mn-lt"/>
                <a:cs typeface="+mn-lt"/>
              </a:rPr>
              <a:t>The system must be able to take into account user preferences such as avoiding tolls, highways, or certain roads.</a:t>
            </a:r>
            <a:endParaRPr lang="en-US"/>
          </a:p>
        </p:txBody>
      </p:sp>
      <p:pic>
        <p:nvPicPr>
          <p:cNvPr id="4" name="Picture 4">
            <a:extLst>
              <a:ext uri="{FF2B5EF4-FFF2-40B4-BE49-F238E27FC236}">
                <a16:creationId xmlns:a16="http://schemas.microsoft.com/office/drawing/2014/main" id="{4C37B7B4-DB0A-0DCC-B980-BE8D3EBB7324}"/>
              </a:ext>
            </a:extLst>
          </p:cNvPr>
          <p:cNvPicPr>
            <a:picLocks noChangeAspect="1"/>
          </p:cNvPicPr>
          <p:nvPr/>
        </p:nvPicPr>
        <p:blipFill>
          <a:blip r:embed="rId2"/>
          <a:stretch>
            <a:fillRect/>
          </a:stretch>
        </p:blipFill>
        <p:spPr>
          <a:xfrm>
            <a:off x="8024178" y="1798016"/>
            <a:ext cx="2743200" cy="1543050"/>
          </a:xfrm>
          <a:prstGeom prst="rect">
            <a:avLst/>
          </a:prstGeom>
        </p:spPr>
      </p:pic>
      <p:pic>
        <p:nvPicPr>
          <p:cNvPr id="5" name="Picture 5">
            <a:extLst>
              <a:ext uri="{FF2B5EF4-FFF2-40B4-BE49-F238E27FC236}">
                <a16:creationId xmlns:a16="http://schemas.microsoft.com/office/drawing/2014/main" id="{B30CD58B-2669-605E-2169-B7708AABBDB2}"/>
              </a:ext>
            </a:extLst>
          </p:cNvPr>
          <p:cNvPicPr>
            <a:picLocks noChangeAspect="1"/>
          </p:cNvPicPr>
          <p:nvPr/>
        </p:nvPicPr>
        <p:blipFill>
          <a:blip r:embed="rId3"/>
          <a:stretch>
            <a:fillRect/>
          </a:stretch>
        </p:blipFill>
        <p:spPr>
          <a:xfrm>
            <a:off x="8023934" y="4519474"/>
            <a:ext cx="2750598" cy="1865790"/>
          </a:xfrm>
          <a:prstGeom prst="rect">
            <a:avLst/>
          </a:prstGeom>
        </p:spPr>
      </p:pic>
    </p:spTree>
    <p:extLst>
      <p:ext uri="{BB962C8B-B14F-4D97-AF65-F5344CB8AC3E}">
        <p14:creationId xmlns:p14="http://schemas.microsoft.com/office/powerpoint/2010/main" val="389445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31CF-C181-E8A6-D3D5-F3F142782E3E}"/>
              </a:ext>
            </a:extLst>
          </p:cNvPr>
          <p:cNvSpPr>
            <a:spLocks noGrp="1"/>
          </p:cNvSpPr>
          <p:nvPr>
            <p:ph type="title"/>
          </p:nvPr>
        </p:nvSpPr>
        <p:spPr/>
        <p:txBody>
          <a:bodyPr>
            <a:normAutofit/>
          </a:bodyPr>
          <a:lstStyle/>
          <a:p>
            <a:r>
              <a:rPr lang="en-US" b="1">
                <a:ea typeface="+mj-lt"/>
                <a:cs typeface="+mj-lt"/>
              </a:rPr>
              <a:t>Route Selection</a:t>
            </a:r>
          </a:p>
        </p:txBody>
      </p:sp>
      <p:sp>
        <p:nvSpPr>
          <p:cNvPr id="3" name="Picture Placeholder 2">
            <a:extLst>
              <a:ext uri="{FF2B5EF4-FFF2-40B4-BE49-F238E27FC236}">
                <a16:creationId xmlns:a16="http://schemas.microsoft.com/office/drawing/2014/main" id="{385D527E-3E68-2AF2-6E99-1A0C5605C8A6}"/>
              </a:ext>
            </a:extLst>
          </p:cNvPr>
          <p:cNvSpPr>
            <a:spLocks noGrp="1"/>
          </p:cNvSpPr>
          <p:nvPr>
            <p:ph idx="1"/>
          </p:nvPr>
        </p:nvSpPr>
        <p:spPr>
          <a:xfrm>
            <a:off x="652371" y="2095500"/>
            <a:ext cx="10620855" cy="4567766"/>
          </a:xfrm>
        </p:spPr>
        <p:txBody>
          <a:bodyPr vert="horz" lIns="91440" tIns="45720" rIns="91440" bIns="45720" rtlCol="0" anchor="t">
            <a:normAutofit lnSpcReduction="10000"/>
          </a:bodyPr>
          <a:lstStyle/>
          <a:p>
            <a:pPr marL="0" indent="0">
              <a:buNone/>
            </a:pPr>
            <a:r>
              <a:rPr lang="en-US">
                <a:ea typeface="+mn-lt"/>
                <a:cs typeface="+mn-lt"/>
              </a:rPr>
              <a:t>Route Database and Optimization External Service</a:t>
            </a:r>
          </a:p>
          <a:p>
            <a:r>
              <a:rPr lang="en-US" b="1">
                <a:ea typeface="+mn-lt"/>
                <a:cs typeface="+mn-lt"/>
              </a:rPr>
              <a:t>Google Maps API:</a:t>
            </a:r>
            <a:r>
              <a:rPr lang="en-US">
                <a:ea typeface="+mn-lt"/>
                <a:cs typeface="+mn-lt"/>
              </a:rPr>
              <a:t> Google Maps API enables developers to embed Google Maps into their web applications. The API is available in version 3. </a:t>
            </a:r>
            <a:endParaRPr lang="en-US"/>
          </a:p>
          <a:p>
            <a:r>
              <a:rPr lang="en-US" b="1">
                <a:ea typeface="+mn-lt"/>
                <a:cs typeface="+mn-lt"/>
              </a:rPr>
              <a:t>OpenStreetMap API:</a:t>
            </a:r>
            <a:r>
              <a:rPr lang="en-US">
                <a:ea typeface="+mn-lt"/>
                <a:cs typeface="+mn-lt"/>
              </a:rPr>
              <a:t> OpenStreetMap API is a free and open API that enables developers to access and edit geospatial data. The API is available in version 0.6. </a:t>
            </a:r>
          </a:p>
          <a:p>
            <a:r>
              <a:rPr lang="en-US" b="1">
                <a:ea typeface="+mn-lt"/>
                <a:cs typeface="+mn-lt"/>
              </a:rPr>
              <a:t>HERE Maps API:</a:t>
            </a:r>
            <a:r>
              <a:rPr lang="en-US">
                <a:ea typeface="+mn-lt"/>
                <a:cs typeface="+mn-lt"/>
              </a:rPr>
              <a:t> HERE Maps API enables developers to embed HERE Maps into their web applications. The API is available in version 3. </a:t>
            </a:r>
          </a:p>
          <a:p>
            <a:r>
              <a:rPr lang="en-US" b="1">
                <a:ea typeface="+mn-lt"/>
                <a:cs typeface="+mn-lt"/>
              </a:rPr>
              <a:t>MapQuest API:</a:t>
            </a:r>
            <a:r>
              <a:rPr lang="en-US">
                <a:ea typeface="+mn-lt"/>
                <a:cs typeface="+mn-lt"/>
              </a:rPr>
              <a:t> MapQuest API enables developers to access and use MapQuest services. The API is available in version 4. </a:t>
            </a:r>
          </a:p>
          <a:p>
            <a:r>
              <a:rPr lang="en-US" b="1">
                <a:ea typeface="+mn-lt"/>
                <a:cs typeface="+mn-lt"/>
              </a:rPr>
              <a:t>TomTom Maps API:</a:t>
            </a:r>
            <a:r>
              <a:rPr lang="en-US">
                <a:ea typeface="+mn-lt"/>
                <a:cs typeface="+mn-lt"/>
              </a:rPr>
              <a:t> TomTom Maps API enables developers to embed TomTom Maps into their web applications. The API is available in version 5.</a:t>
            </a:r>
            <a:endParaRPr lang="en-US"/>
          </a:p>
        </p:txBody>
      </p:sp>
    </p:spTree>
    <p:extLst>
      <p:ext uri="{BB962C8B-B14F-4D97-AF65-F5344CB8AC3E}">
        <p14:creationId xmlns:p14="http://schemas.microsoft.com/office/powerpoint/2010/main" val="2664407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B081-641D-8534-05A1-6E155D225F74}"/>
              </a:ext>
            </a:extLst>
          </p:cNvPr>
          <p:cNvSpPr>
            <a:spLocks noGrp="1"/>
          </p:cNvSpPr>
          <p:nvPr>
            <p:ph type="title"/>
          </p:nvPr>
        </p:nvSpPr>
        <p:spPr>
          <a:xfrm>
            <a:off x="652372" y="1491069"/>
            <a:ext cx="4119654" cy="1355674"/>
          </a:xfrm>
        </p:spPr>
        <p:txBody>
          <a:bodyPr/>
          <a:lstStyle/>
          <a:p>
            <a:r>
              <a:rPr lang="en-US" b="1">
                <a:ea typeface="+mj-lt"/>
                <a:cs typeface="+mj-lt"/>
              </a:rPr>
              <a:t>Steering</a:t>
            </a:r>
            <a:br>
              <a:rPr lang="en-US" b="1">
                <a:ea typeface="+mj-lt"/>
                <a:cs typeface="+mj-lt"/>
              </a:rPr>
            </a:br>
            <a:r>
              <a:rPr lang="en-US" b="1">
                <a:ea typeface="+mj-lt"/>
                <a:cs typeface="+mj-lt"/>
              </a:rPr>
              <a:t>Description :</a:t>
            </a:r>
          </a:p>
          <a:p>
            <a:endParaRPr lang="en-US" b="1">
              <a:ea typeface="+mj-lt"/>
              <a:cs typeface="+mj-lt"/>
            </a:endParaRPr>
          </a:p>
        </p:txBody>
      </p:sp>
      <p:sp>
        <p:nvSpPr>
          <p:cNvPr id="4" name="Text Placeholder 3">
            <a:extLst>
              <a:ext uri="{FF2B5EF4-FFF2-40B4-BE49-F238E27FC236}">
                <a16:creationId xmlns:a16="http://schemas.microsoft.com/office/drawing/2014/main" id="{6C978031-BD8E-28CE-5309-0126E8177082}"/>
              </a:ext>
            </a:extLst>
          </p:cNvPr>
          <p:cNvSpPr>
            <a:spLocks noGrp="1"/>
          </p:cNvSpPr>
          <p:nvPr>
            <p:ph type="body" sz="half" idx="2"/>
          </p:nvPr>
        </p:nvSpPr>
        <p:spPr/>
        <p:txBody>
          <a:bodyPr vert="horz" lIns="91440" tIns="45720" rIns="91440" bIns="45720" rtlCol="0" anchor="t">
            <a:noAutofit/>
          </a:bodyPr>
          <a:lstStyle/>
          <a:p>
            <a:pPr marL="285750" indent="-285750">
              <a:buFont typeface="Arial"/>
              <a:buChar char="•"/>
            </a:pPr>
            <a:r>
              <a:rPr lang="en-US" sz="1300">
                <a:ea typeface="+mn-lt"/>
                <a:cs typeface="+mn-lt"/>
              </a:rPr>
              <a:t>Th majority of automobiles have an MDPS system for the steering.</a:t>
            </a:r>
            <a:endParaRPr lang="en-US" sz="1300"/>
          </a:p>
          <a:p>
            <a:pPr marL="285750" indent="-285750">
              <a:buFont typeface="Arial"/>
              <a:buChar char="•"/>
            </a:pPr>
            <a:r>
              <a:rPr lang="en-US" sz="1300">
                <a:ea typeface="+mn-lt"/>
                <a:cs typeface="+mn-lt"/>
              </a:rPr>
              <a:t>A driver's effort is decreased by an MDPS system by using an electric motor to provide aid torque and return torque.</a:t>
            </a:r>
            <a:endParaRPr lang="en-US" sz="1300"/>
          </a:p>
          <a:p>
            <a:pPr marL="285750" indent="-285750">
              <a:buFont typeface="Arial"/>
              <a:buChar char="•"/>
            </a:pPr>
            <a:r>
              <a:rPr lang="en-US" sz="1300">
                <a:ea typeface="+mn-lt"/>
                <a:cs typeface="+mn-lt"/>
              </a:rPr>
              <a:t>The steering handle can be controlled by mounting actuators and reduction gear on the steering column. Actuators transmit the torque using belt and pulley.</a:t>
            </a:r>
            <a:endParaRPr lang="en-US" sz="1300"/>
          </a:p>
          <a:p>
            <a:pPr marL="285750" indent="-285750">
              <a:buFont typeface="Arial"/>
              <a:buChar char="•"/>
            </a:pPr>
            <a:r>
              <a:rPr lang="en-US" sz="1300">
                <a:ea typeface="+mn-lt"/>
                <a:cs typeface="+mn-lt"/>
              </a:rPr>
              <a:t>A potentiometer is placed on the motor shaft to measure the motor position. </a:t>
            </a:r>
            <a:endParaRPr lang="en-US" sz="1300"/>
          </a:p>
          <a:p>
            <a:pPr marL="285750" indent="-285750">
              <a:buFont typeface="Arial"/>
              <a:buChar char="•"/>
            </a:pPr>
            <a:r>
              <a:rPr lang="en-US" sz="1300">
                <a:ea typeface="+mn-lt"/>
                <a:cs typeface="+mn-lt"/>
              </a:rPr>
              <a:t>The actuators and the potentiometer communicate with the control module using RS232.</a:t>
            </a:r>
          </a:p>
          <a:p>
            <a:endParaRPr lang="en-US"/>
          </a:p>
        </p:txBody>
      </p:sp>
      <p:pic>
        <p:nvPicPr>
          <p:cNvPr id="13" name="Picture 13" descr="Diagram&#10;&#10;Description automatically generated">
            <a:extLst>
              <a:ext uri="{FF2B5EF4-FFF2-40B4-BE49-F238E27FC236}">
                <a16:creationId xmlns:a16="http://schemas.microsoft.com/office/drawing/2014/main" id="{DBAB5B0F-B0E6-3A80-D1CD-F7769DAC8DFA}"/>
              </a:ext>
            </a:extLst>
          </p:cNvPr>
          <p:cNvPicPr>
            <a:picLocks noChangeAspect="1"/>
          </p:cNvPicPr>
          <p:nvPr/>
        </p:nvPicPr>
        <p:blipFill>
          <a:blip r:embed="rId2"/>
          <a:stretch>
            <a:fillRect/>
          </a:stretch>
        </p:blipFill>
        <p:spPr>
          <a:xfrm>
            <a:off x="5831457" y="3109841"/>
            <a:ext cx="5934973" cy="2334846"/>
          </a:xfrm>
          <a:prstGeom prst="rect">
            <a:avLst/>
          </a:prstGeom>
        </p:spPr>
      </p:pic>
    </p:spTree>
    <p:extLst>
      <p:ext uri="{BB962C8B-B14F-4D97-AF65-F5344CB8AC3E}">
        <p14:creationId xmlns:p14="http://schemas.microsoft.com/office/powerpoint/2010/main" val="371578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AE5E8A15-2FA7-C584-E49F-28BB51DB1666}"/>
              </a:ext>
            </a:extLst>
          </p:cNvPr>
          <p:cNvPicPr>
            <a:picLocks noGrp="1" noChangeAspect="1"/>
          </p:cNvPicPr>
          <p:nvPr>
            <p:ph type="pic" idx="1"/>
          </p:nvPr>
        </p:nvPicPr>
        <p:blipFill rotWithShape="1">
          <a:blip r:embed="rId2"/>
          <a:srcRect t="6579" b="6579"/>
          <a:stretch/>
        </p:blipFill>
        <p:spPr>
          <a:xfrm>
            <a:off x="5486400" y="914400"/>
            <a:ext cx="1664525" cy="1436914"/>
          </a:xfrm>
        </p:spPr>
      </p:pic>
      <p:sp>
        <p:nvSpPr>
          <p:cNvPr id="4" name="Text Placeholder 3">
            <a:extLst>
              <a:ext uri="{FF2B5EF4-FFF2-40B4-BE49-F238E27FC236}">
                <a16:creationId xmlns:a16="http://schemas.microsoft.com/office/drawing/2014/main" id="{78BA4151-2971-6B0F-6991-1D1034561269}"/>
              </a:ext>
            </a:extLst>
          </p:cNvPr>
          <p:cNvSpPr>
            <a:spLocks noGrp="1"/>
          </p:cNvSpPr>
          <p:nvPr>
            <p:ph type="body" sz="half" idx="2"/>
          </p:nvPr>
        </p:nvSpPr>
        <p:spPr/>
        <p:txBody>
          <a:bodyPr vert="horz" lIns="91440" tIns="45720" rIns="91440" bIns="45720" rtlCol="0" anchor="t">
            <a:normAutofit/>
          </a:bodyPr>
          <a:lstStyle/>
          <a:p>
            <a:pPr marL="285750" indent="-285750">
              <a:buChar char="•"/>
            </a:pPr>
            <a:r>
              <a:rPr lang="en-US"/>
              <a:t>Motor</a:t>
            </a:r>
          </a:p>
          <a:p>
            <a:pPr marL="285750" indent="-285750">
              <a:buChar char="•"/>
            </a:pPr>
            <a:r>
              <a:rPr lang="en-US"/>
              <a:t>Belt and pulley</a:t>
            </a:r>
          </a:p>
          <a:p>
            <a:pPr marL="285750" indent="-285750">
              <a:buChar char="•"/>
            </a:pPr>
            <a:r>
              <a:rPr lang="en-US"/>
              <a:t>Actuators</a:t>
            </a:r>
          </a:p>
          <a:p>
            <a:pPr marL="285750" indent="-285750">
              <a:buChar char="•"/>
            </a:pPr>
            <a:r>
              <a:rPr lang="en-US"/>
              <a:t>Potentiometer</a:t>
            </a:r>
          </a:p>
          <a:p>
            <a:pPr marL="285750" indent="-285750">
              <a:buChar char="•"/>
            </a:pPr>
            <a:r>
              <a:rPr lang="en-US"/>
              <a:t>Steering Handle</a:t>
            </a:r>
          </a:p>
          <a:p>
            <a:pPr marL="285750" indent="-285750">
              <a:buChar char="•"/>
            </a:pPr>
            <a:r>
              <a:rPr lang="en-US"/>
              <a:t>RS232</a:t>
            </a:r>
          </a:p>
          <a:p>
            <a:pPr marL="285750" indent="-285750">
              <a:buChar char="•"/>
            </a:pPr>
            <a:endParaRPr lang="en-US" b="1">
              <a:solidFill>
                <a:srgbClr val="FF0000"/>
              </a:solidFill>
            </a:endParaRPr>
          </a:p>
        </p:txBody>
      </p:sp>
      <p:pic>
        <p:nvPicPr>
          <p:cNvPr id="9" name="Picture 9" descr="Text&#10;&#10;Description automatically generated">
            <a:extLst>
              <a:ext uri="{FF2B5EF4-FFF2-40B4-BE49-F238E27FC236}">
                <a16:creationId xmlns:a16="http://schemas.microsoft.com/office/drawing/2014/main" id="{8C7E5DA8-257B-11B5-B99D-445FDA473428}"/>
              </a:ext>
            </a:extLst>
          </p:cNvPr>
          <p:cNvPicPr>
            <a:picLocks noChangeAspect="1"/>
          </p:cNvPicPr>
          <p:nvPr/>
        </p:nvPicPr>
        <p:blipFill>
          <a:blip r:embed="rId3"/>
          <a:stretch>
            <a:fillRect/>
          </a:stretch>
        </p:blipFill>
        <p:spPr>
          <a:xfrm>
            <a:off x="5120244" y="2776228"/>
            <a:ext cx="2525486" cy="1523258"/>
          </a:xfrm>
          <a:prstGeom prst="rect">
            <a:avLst/>
          </a:prstGeom>
        </p:spPr>
      </p:pic>
      <p:pic>
        <p:nvPicPr>
          <p:cNvPr id="10" name="Picture 10" descr="Icon&#10;&#10;Description automatically generated">
            <a:extLst>
              <a:ext uri="{FF2B5EF4-FFF2-40B4-BE49-F238E27FC236}">
                <a16:creationId xmlns:a16="http://schemas.microsoft.com/office/drawing/2014/main" id="{4D4B4FD1-2923-5DDB-BA77-452C8F1B24FF}"/>
              </a:ext>
            </a:extLst>
          </p:cNvPr>
          <p:cNvPicPr>
            <a:picLocks noChangeAspect="1"/>
          </p:cNvPicPr>
          <p:nvPr/>
        </p:nvPicPr>
        <p:blipFill>
          <a:blip r:embed="rId4"/>
          <a:stretch>
            <a:fillRect/>
          </a:stretch>
        </p:blipFill>
        <p:spPr>
          <a:xfrm>
            <a:off x="8148452" y="510144"/>
            <a:ext cx="2743200" cy="2057400"/>
          </a:xfrm>
          <a:prstGeom prst="rect">
            <a:avLst/>
          </a:prstGeom>
        </p:spPr>
      </p:pic>
      <p:pic>
        <p:nvPicPr>
          <p:cNvPr id="11" name="Picture 11">
            <a:extLst>
              <a:ext uri="{FF2B5EF4-FFF2-40B4-BE49-F238E27FC236}">
                <a16:creationId xmlns:a16="http://schemas.microsoft.com/office/drawing/2014/main" id="{F1E5E8C3-603B-A955-1917-C398796BAF42}"/>
              </a:ext>
            </a:extLst>
          </p:cNvPr>
          <p:cNvPicPr>
            <a:picLocks noChangeAspect="1"/>
          </p:cNvPicPr>
          <p:nvPr/>
        </p:nvPicPr>
        <p:blipFill>
          <a:blip r:embed="rId5"/>
          <a:stretch>
            <a:fillRect/>
          </a:stretch>
        </p:blipFill>
        <p:spPr>
          <a:xfrm>
            <a:off x="8682841" y="2586938"/>
            <a:ext cx="1674421" cy="1694022"/>
          </a:xfrm>
          <a:prstGeom prst="rect">
            <a:avLst/>
          </a:prstGeom>
        </p:spPr>
      </p:pic>
      <p:pic>
        <p:nvPicPr>
          <p:cNvPr id="12" name="Picture 12" descr="A picture containing electronics, indoor&#10;&#10;Description automatically generated">
            <a:extLst>
              <a:ext uri="{FF2B5EF4-FFF2-40B4-BE49-F238E27FC236}">
                <a16:creationId xmlns:a16="http://schemas.microsoft.com/office/drawing/2014/main" id="{915ADF85-07C9-3CF8-A448-561D3C6FD5CA}"/>
              </a:ext>
            </a:extLst>
          </p:cNvPr>
          <p:cNvPicPr>
            <a:picLocks noChangeAspect="1"/>
          </p:cNvPicPr>
          <p:nvPr/>
        </p:nvPicPr>
        <p:blipFill>
          <a:blip r:embed="rId6"/>
          <a:stretch>
            <a:fillRect/>
          </a:stretch>
        </p:blipFill>
        <p:spPr>
          <a:xfrm>
            <a:off x="7158841" y="4751607"/>
            <a:ext cx="2080162" cy="1521047"/>
          </a:xfrm>
          <a:prstGeom prst="rect">
            <a:avLst/>
          </a:prstGeom>
        </p:spPr>
      </p:pic>
      <p:sp>
        <p:nvSpPr>
          <p:cNvPr id="6" name="Title 1">
            <a:extLst>
              <a:ext uri="{FF2B5EF4-FFF2-40B4-BE49-F238E27FC236}">
                <a16:creationId xmlns:a16="http://schemas.microsoft.com/office/drawing/2014/main" id="{9F10FF5B-5A62-2FBA-F016-249A50CC8754}"/>
              </a:ext>
            </a:extLst>
          </p:cNvPr>
          <p:cNvSpPr>
            <a:spLocks noGrp="1"/>
          </p:cNvSpPr>
          <p:nvPr>
            <p:ph type="title"/>
          </p:nvPr>
        </p:nvSpPr>
        <p:spPr>
          <a:xfrm>
            <a:off x="652372" y="1782153"/>
            <a:ext cx="4119654" cy="734786"/>
          </a:xfrm>
        </p:spPr>
        <p:txBody>
          <a:bodyPr/>
          <a:lstStyle/>
          <a:p>
            <a:r>
              <a:rPr lang="en-US" b="1">
                <a:ea typeface="+mj-lt"/>
                <a:cs typeface="+mj-lt"/>
              </a:rPr>
              <a:t>Steering</a:t>
            </a:r>
            <a:br>
              <a:rPr lang="en-US" b="1">
                <a:ea typeface="+mj-lt"/>
                <a:cs typeface="+mj-lt"/>
              </a:rPr>
            </a:br>
            <a:r>
              <a:rPr lang="en-US" b="1">
                <a:ea typeface="+mj-lt"/>
                <a:cs typeface="+mj-lt"/>
              </a:rPr>
              <a:t>Key Objects</a:t>
            </a:r>
          </a:p>
        </p:txBody>
      </p:sp>
    </p:spTree>
    <p:extLst>
      <p:ext uri="{BB962C8B-B14F-4D97-AF65-F5344CB8AC3E}">
        <p14:creationId xmlns:p14="http://schemas.microsoft.com/office/powerpoint/2010/main" val="182200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05AB2DE0-83DE-0566-51B4-6B42AE191C57}"/>
              </a:ext>
            </a:extLst>
          </p:cNvPr>
          <p:cNvPicPr>
            <a:picLocks noGrp="1" noChangeAspect="1"/>
          </p:cNvPicPr>
          <p:nvPr>
            <p:ph type="pic" idx="1"/>
          </p:nvPr>
        </p:nvPicPr>
        <p:blipFill rotWithShape="1">
          <a:blip r:embed="rId2"/>
          <a:srcRect l="83" r="83"/>
          <a:stretch/>
        </p:blipFill>
        <p:spPr>
          <a:xfrm>
            <a:off x="6296025" y="1619249"/>
            <a:ext cx="4171950" cy="3619500"/>
          </a:xfrm>
        </p:spPr>
      </p:pic>
      <p:sp>
        <p:nvSpPr>
          <p:cNvPr id="4" name="Text Placeholder 3">
            <a:extLst>
              <a:ext uri="{FF2B5EF4-FFF2-40B4-BE49-F238E27FC236}">
                <a16:creationId xmlns:a16="http://schemas.microsoft.com/office/drawing/2014/main" id="{6281EAB9-22B7-58B2-2A89-B64886F30198}"/>
              </a:ext>
            </a:extLst>
          </p:cNvPr>
          <p:cNvSpPr>
            <a:spLocks noGrp="1"/>
          </p:cNvSpPr>
          <p:nvPr>
            <p:ph type="body" sz="half" idx="2"/>
          </p:nvPr>
        </p:nvSpPr>
        <p:spPr/>
        <p:txBody>
          <a:bodyPr vert="horz" lIns="91440" tIns="45720" rIns="91440" bIns="45720" rtlCol="0" anchor="t">
            <a:normAutofit/>
          </a:bodyPr>
          <a:lstStyle/>
          <a:p>
            <a:pPr marL="285750" indent="-285750">
              <a:buFont typeface="Arial,Sans-Serif"/>
              <a:buChar char="•"/>
            </a:pPr>
            <a:r>
              <a:rPr lang="en-US">
                <a:ea typeface="+mn-lt"/>
                <a:cs typeface="+mn-lt"/>
              </a:rPr>
              <a:t>There is a serious issue of slipping rolling of car due to oversteer and understeer.</a:t>
            </a:r>
          </a:p>
          <a:p>
            <a:pPr marL="285750" indent="-285750">
              <a:buFont typeface="Arial,Sans-Serif"/>
              <a:buChar char="•"/>
            </a:pPr>
            <a:r>
              <a:rPr lang="en-US">
                <a:ea typeface="+mn-lt"/>
                <a:cs typeface="+mn-lt"/>
              </a:rPr>
              <a:t> When the road is elevated and curved there is a concern of car going out of control due to centrifugal force.</a:t>
            </a:r>
            <a:endParaRPr lang="en-US"/>
          </a:p>
          <a:p>
            <a:endParaRPr lang="en-US"/>
          </a:p>
        </p:txBody>
      </p:sp>
      <p:sp>
        <p:nvSpPr>
          <p:cNvPr id="5" name="TextBox 4">
            <a:extLst>
              <a:ext uri="{FF2B5EF4-FFF2-40B4-BE49-F238E27FC236}">
                <a16:creationId xmlns:a16="http://schemas.microsoft.com/office/drawing/2014/main" id="{768D43AC-1A49-4C79-7FE2-63453BCD4DDA}"/>
              </a:ext>
            </a:extLst>
          </p:cNvPr>
          <p:cNvSpPr txBox="1"/>
          <p:nvPr/>
        </p:nvSpPr>
        <p:spPr>
          <a:xfrm>
            <a:off x="651066" y="1954958"/>
            <a:ext cx="369938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u="sng"/>
          </a:p>
        </p:txBody>
      </p:sp>
      <p:sp>
        <p:nvSpPr>
          <p:cNvPr id="6" name="Title 1">
            <a:extLst>
              <a:ext uri="{FF2B5EF4-FFF2-40B4-BE49-F238E27FC236}">
                <a16:creationId xmlns:a16="http://schemas.microsoft.com/office/drawing/2014/main" id="{F105EFF2-53DC-87BC-7590-D5DC92947E35}"/>
              </a:ext>
            </a:extLst>
          </p:cNvPr>
          <p:cNvSpPr>
            <a:spLocks noGrp="1"/>
          </p:cNvSpPr>
          <p:nvPr>
            <p:ph type="title"/>
          </p:nvPr>
        </p:nvSpPr>
        <p:spPr>
          <a:xfrm>
            <a:off x="652372" y="1782153"/>
            <a:ext cx="5328777" cy="734786"/>
          </a:xfrm>
        </p:spPr>
        <p:txBody>
          <a:bodyPr/>
          <a:lstStyle/>
          <a:p>
            <a:r>
              <a:rPr lang="en-US" b="1">
                <a:ea typeface="+mj-lt"/>
                <a:cs typeface="+mj-lt"/>
              </a:rPr>
              <a:t>Steering</a:t>
            </a:r>
            <a:br>
              <a:rPr lang="en-US" b="1">
                <a:ea typeface="+mj-lt"/>
                <a:cs typeface="+mj-lt"/>
              </a:rPr>
            </a:br>
            <a:r>
              <a:rPr lang="en-US" b="1">
                <a:ea typeface="+mj-lt"/>
                <a:cs typeface="+mj-lt"/>
              </a:rPr>
              <a:t>Area of concern</a:t>
            </a:r>
          </a:p>
        </p:txBody>
      </p:sp>
    </p:spTree>
    <p:extLst>
      <p:ext uri="{BB962C8B-B14F-4D97-AF65-F5344CB8AC3E}">
        <p14:creationId xmlns:p14="http://schemas.microsoft.com/office/powerpoint/2010/main" val="99012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a:xfrm>
            <a:off x="652372" y="647700"/>
            <a:ext cx="4119654" cy="1714500"/>
          </a:xfrm>
        </p:spPr>
        <p:txBody>
          <a:bodyPr anchor="b">
            <a:normAutofit/>
          </a:bodyPr>
          <a:lstStyle/>
          <a:p>
            <a:r>
              <a:rPr lang="en-US" b="1"/>
              <a:t>OBSTACLE AVOIDANCE</a:t>
            </a:r>
          </a:p>
        </p:txBody>
      </p:sp>
      <p:pic>
        <p:nvPicPr>
          <p:cNvPr id="5" name="Picture 5" descr="A picture containing screenshot&#10;&#10;Description automatically generated">
            <a:extLst>
              <a:ext uri="{FF2B5EF4-FFF2-40B4-BE49-F238E27FC236}">
                <a16:creationId xmlns:a16="http://schemas.microsoft.com/office/drawing/2014/main" id="{E1194675-AD69-DF24-7D8F-7B7D1533684E}"/>
              </a:ext>
            </a:extLst>
          </p:cNvPr>
          <p:cNvPicPr>
            <a:picLocks noGrp="1" noChangeAspect="1"/>
          </p:cNvPicPr>
          <p:nvPr>
            <p:ph idx="1"/>
          </p:nvPr>
        </p:nvPicPr>
        <p:blipFill rotWithShape="1">
          <a:blip r:embed="rId2"/>
          <a:stretch/>
        </p:blipFill>
        <p:spPr>
          <a:xfrm>
            <a:off x="5540188" y="1815352"/>
            <a:ext cx="5737412" cy="3227294"/>
          </a:xfrm>
          <a:noFill/>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79"/>
            <a:ext cx="4119654" cy="3246119"/>
          </a:xfrm>
        </p:spPr>
        <p:txBody>
          <a:bodyPr vert="horz" lIns="91440" tIns="45720" rIns="91440" bIns="45720" rtlCol="0" anchor="t">
            <a:normAutofit/>
          </a:bodyPr>
          <a:lstStyle/>
          <a:p>
            <a:r>
              <a:rPr lang="en-US"/>
              <a:t>This component is responsible for detecting and avoiding obstacles in the environment. It uses radars and camera to detect obstacles in the environment and then sends commands to the steering actuator and speed control system to navigate around them</a:t>
            </a:r>
            <a:endParaRPr lang="en-US" u="sng"/>
          </a:p>
        </p:txBody>
      </p:sp>
    </p:spTree>
    <p:extLst>
      <p:ext uri="{BB962C8B-B14F-4D97-AF65-F5344CB8AC3E}">
        <p14:creationId xmlns:p14="http://schemas.microsoft.com/office/powerpoint/2010/main" val="3333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8D69178-FDA9-831E-9577-8F23E125BE72}"/>
              </a:ext>
            </a:extLst>
          </p:cNvPr>
          <p:cNvPicPr>
            <a:picLocks noChangeAspect="1"/>
          </p:cNvPicPr>
          <p:nvPr/>
        </p:nvPicPr>
        <p:blipFill rotWithShape="1">
          <a:blip r:embed="rId2"/>
          <a:srcRect t="4064" r="3" b="8283"/>
          <a:stretch/>
        </p:blipFill>
        <p:spPr>
          <a:xfrm>
            <a:off x="5795023" y="1086939"/>
            <a:ext cx="5737412" cy="5029199"/>
          </a:xfrm>
          <a:prstGeom prst="rect">
            <a:avLst/>
          </a:prstGeom>
          <a:noFill/>
        </p:spPr>
      </p:pic>
      <p:sp>
        <p:nvSpPr>
          <p:cNvPr id="4" name="TextBox 3">
            <a:extLst>
              <a:ext uri="{FF2B5EF4-FFF2-40B4-BE49-F238E27FC236}">
                <a16:creationId xmlns:a16="http://schemas.microsoft.com/office/drawing/2014/main" id="{BDB8DBE0-0A8D-9F09-8805-B14164F2BCD9}"/>
              </a:ext>
            </a:extLst>
          </p:cNvPr>
          <p:cNvSpPr txBox="1"/>
          <p:nvPr/>
        </p:nvSpPr>
        <p:spPr>
          <a:xfrm>
            <a:off x="239857" y="3601631"/>
            <a:ext cx="53209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ea typeface="+mn-lt"/>
                <a:cs typeface="+mn-lt"/>
              </a:rPr>
              <a:t>The Smart Titan Navigation and Steering System (STNSS)</a:t>
            </a:r>
            <a:endParaRPr lang="en-US" sz="2400">
              <a:latin typeface="Calibri"/>
              <a:ea typeface="Calibri"/>
              <a:cs typeface="Calibri"/>
            </a:endParaRPr>
          </a:p>
        </p:txBody>
      </p:sp>
      <p:sp>
        <p:nvSpPr>
          <p:cNvPr id="10" name="Title 1">
            <a:extLst>
              <a:ext uri="{FF2B5EF4-FFF2-40B4-BE49-F238E27FC236}">
                <a16:creationId xmlns:a16="http://schemas.microsoft.com/office/drawing/2014/main" id="{742236F3-C6EA-0AC2-E0D2-547B3B95EFD5}"/>
              </a:ext>
            </a:extLst>
          </p:cNvPr>
          <p:cNvSpPr>
            <a:spLocks noGrp="1"/>
          </p:cNvSpPr>
          <p:nvPr>
            <p:ph type="title"/>
          </p:nvPr>
        </p:nvSpPr>
        <p:spPr>
          <a:xfrm>
            <a:off x="236735" y="1088526"/>
            <a:ext cx="4088403" cy="838475"/>
          </a:xfrm>
        </p:spPr>
        <p:txBody>
          <a:bodyPr anchor="b">
            <a:normAutofit/>
          </a:bodyPr>
          <a:lstStyle/>
          <a:p>
            <a:pPr>
              <a:lnSpc>
                <a:spcPct val="110000"/>
              </a:lnSpc>
            </a:pPr>
            <a:r>
              <a:rPr lang="en-US" sz="2800" b="1"/>
              <a:t>Introducing</a:t>
            </a:r>
          </a:p>
        </p:txBody>
      </p:sp>
    </p:spTree>
    <p:extLst>
      <p:ext uri="{BB962C8B-B14F-4D97-AF65-F5344CB8AC3E}">
        <p14:creationId xmlns:p14="http://schemas.microsoft.com/office/powerpoint/2010/main" val="36356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OBSTACLE AVOIDANCE</a:t>
            </a:r>
            <a:endParaRPr lang="en-US" b="1"/>
          </a:p>
        </p:txBody>
      </p:sp>
      <p:pic>
        <p:nvPicPr>
          <p:cNvPr id="5" name="Picture 5">
            <a:extLst>
              <a:ext uri="{FF2B5EF4-FFF2-40B4-BE49-F238E27FC236}">
                <a16:creationId xmlns:a16="http://schemas.microsoft.com/office/drawing/2014/main" id="{97F9A7DB-74F1-8490-A5B4-9AD272C882E7}"/>
              </a:ext>
            </a:extLst>
          </p:cNvPr>
          <p:cNvPicPr>
            <a:picLocks noGrp="1" noChangeAspect="1"/>
          </p:cNvPicPr>
          <p:nvPr>
            <p:ph type="pic" idx="1"/>
          </p:nvPr>
        </p:nvPicPr>
        <p:blipFill rotWithShape="1">
          <a:blip r:embed="rId2"/>
          <a:srcRect l="16227" r="16227"/>
          <a:stretch/>
        </p:blipFill>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80"/>
            <a:ext cx="4119654" cy="3876358"/>
          </a:xfrm>
        </p:spPr>
        <p:txBody>
          <a:bodyPr vert="horz" lIns="91440" tIns="45720" rIns="91440" bIns="45720" rtlCol="0" anchor="t">
            <a:normAutofit/>
          </a:bodyPr>
          <a:lstStyle/>
          <a:p>
            <a:r>
              <a:rPr lang="en-US" sz="2200" u="sng">
                <a:ea typeface="+mn-lt"/>
                <a:cs typeface="+mn-lt"/>
              </a:rPr>
              <a:t>Description</a:t>
            </a:r>
            <a:r>
              <a:rPr lang="en-US" sz="2200">
                <a:ea typeface="+mn-lt"/>
                <a:cs typeface="+mn-lt"/>
              </a:rPr>
              <a:t>:</a:t>
            </a:r>
          </a:p>
          <a:p>
            <a:pPr marL="342900" indent="-342900">
              <a:buChar char="•"/>
            </a:pPr>
            <a:r>
              <a:rPr lang="en-US" sz="1400">
                <a:ea typeface="+mn-lt"/>
                <a:cs typeface="+mn-lt"/>
              </a:rPr>
              <a:t>The system continuously receive Obstacle Position Message from the Obstacle Detection Component to check for potential obstacles in the vehicle's path.</a:t>
            </a:r>
            <a:endParaRPr lang="en-US" sz="1400"/>
          </a:p>
          <a:p>
            <a:pPr marL="342900" indent="-342900">
              <a:buChar char="•"/>
            </a:pPr>
            <a:r>
              <a:rPr lang="en-US" sz="1400">
                <a:ea typeface="+mn-lt"/>
                <a:cs typeface="+mn-lt"/>
              </a:rPr>
              <a:t>The system will adjust the vehicle's speed and steering actuator in response to the demands of its current environment and situation based on the Obstacle Position Message.</a:t>
            </a:r>
          </a:p>
          <a:p>
            <a:pPr marL="342900" indent="-342900">
              <a:buChar char="•"/>
            </a:pPr>
            <a:r>
              <a:rPr lang="en-US" sz="1400">
                <a:ea typeface="+mn-lt"/>
                <a:cs typeface="+mn-lt"/>
              </a:rPr>
              <a:t>The system must return complete control of the vehicle to the driver when there is an unavoidable obstacle.</a:t>
            </a: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400">
              <a:ea typeface="+mn-lt"/>
              <a:cs typeface="+mn-lt"/>
            </a:endParaRPr>
          </a:p>
          <a:p>
            <a:pPr marL="342900" indent="-342900">
              <a:buChar char="•"/>
            </a:pPr>
            <a:endParaRPr lang="en-US" sz="1300">
              <a:ea typeface="+mn-lt"/>
              <a:cs typeface="+mn-lt"/>
            </a:endParaRPr>
          </a:p>
        </p:txBody>
      </p:sp>
    </p:spTree>
    <p:extLst>
      <p:ext uri="{BB962C8B-B14F-4D97-AF65-F5344CB8AC3E}">
        <p14:creationId xmlns:p14="http://schemas.microsoft.com/office/powerpoint/2010/main" val="1387871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OBSTACLE</a:t>
            </a:r>
            <a:br>
              <a:rPr lang="en-US" b="1">
                <a:ea typeface="+mj-lt"/>
                <a:cs typeface="+mj-lt"/>
              </a:rPr>
            </a:br>
            <a:r>
              <a:rPr lang="en-US" b="1">
                <a:ea typeface="+mj-lt"/>
                <a:cs typeface="+mj-lt"/>
              </a:rPr>
              <a:t>AVOIDANCE</a:t>
            </a:r>
            <a:endParaRPr lang="en-US" b="1"/>
          </a:p>
        </p:txBody>
      </p:sp>
      <p:pic>
        <p:nvPicPr>
          <p:cNvPr id="5" name="Picture 5" descr="Diagram&#10;&#10;Description automatically generated">
            <a:extLst>
              <a:ext uri="{FF2B5EF4-FFF2-40B4-BE49-F238E27FC236}">
                <a16:creationId xmlns:a16="http://schemas.microsoft.com/office/drawing/2014/main" id="{39ECABC8-1814-4956-6997-4D188AA64B0F}"/>
              </a:ext>
            </a:extLst>
          </p:cNvPr>
          <p:cNvPicPr>
            <a:picLocks noGrp="1" noChangeAspect="1"/>
          </p:cNvPicPr>
          <p:nvPr>
            <p:ph type="pic" idx="1"/>
          </p:nvPr>
        </p:nvPicPr>
        <p:blipFill rotWithShape="1">
          <a:blip r:embed="rId2"/>
          <a:srcRect l="9735" r="9735"/>
          <a:stretch/>
        </p:blipFill>
        <p:spPr>
          <a:xfrm>
            <a:off x="5724525" y="1047750"/>
            <a:ext cx="5181600" cy="4514849"/>
          </a:xfrm>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80"/>
            <a:ext cx="4291104" cy="3895408"/>
          </a:xfrm>
        </p:spPr>
        <p:txBody>
          <a:bodyPr vert="horz" lIns="91440" tIns="45720" rIns="91440" bIns="45720" rtlCol="0" anchor="t">
            <a:normAutofit/>
          </a:bodyPr>
          <a:lstStyle/>
          <a:p>
            <a:r>
              <a:rPr lang="en-US" sz="2200" u="sng">
                <a:ea typeface="+mn-lt"/>
                <a:cs typeface="+mn-lt"/>
              </a:rPr>
              <a:t>Key Objects</a:t>
            </a:r>
            <a:r>
              <a:rPr lang="en-US" sz="2200">
                <a:ea typeface="+mn-lt"/>
                <a:cs typeface="+mn-lt"/>
              </a:rPr>
              <a:t>:</a:t>
            </a:r>
          </a:p>
          <a:p>
            <a:pPr marL="342900" indent="-342900">
              <a:buChar char="•"/>
            </a:pPr>
            <a:r>
              <a:rPr lang="en-US" sz="1400">
                <a:ea typeface="+mn-lt"/>
                <a:cs typeface="+mn-lt"/>
              </a:rPr>
              <a:t>Radars</a:t>
            </a:r>
          </a:p>
          <a:p>
            <a:pPr marL="800100" lvl="1" indent="-342900">
              <a:buChar char="•"/>
            </a:pPr>
            <a:r>
              <a:rPr lang="en-US" sz="1200">
                <a:ea typeface="+mn-lt"/>
                <a:cs typeface="+mn-lt"/>
              </a:rPr>
              <a:t>To ensure high resolution in obstacle detection and accuracy in position and movement determination.</a:t>
            </a:r>
            <a:endParaRPr lang="en-US"/>
          </a:p>
          <a:p>
            <a:pPr marL="342900" indent="-342900">
              <a:buChar char="•"/>
            </a:pPr>
            <a:r>
              <a:rPr lang="en-US" sz="1400">
                <a:ea typeface="+mn-lt"/>
                <a:cs typeface="+mn-lt"/>
              </a:rPr>
              <a:t>Camera</a:t>
            </a:r>
          </a:p>
          <a:p>
            <a:pPr marL="800100" lvl="1" indent="-342900">
              <a:buChar char="•"/>
            </a:pPr>
            <a:r>
              <a:rPr lang="en-US" sz="1200">
                <a:ea typeface="+mn-lt"/>
                <a:cs typeface="+mn-lt"/>
              </a:rPr>
              <a:t>To capture images of road scenes and then turn them into a 360-degree panoramic view.</a:t>
            </a:r>
          </a:p>
          <a:p>
            <a:pPr marL="342900" indent="-342900">
              <a:buChar char="•"/>
            </a:pPr>
            <a:r>
              <a:rPr lang="en-US" sz="1400">
                <a:ea typeface="+mn-lt"/>
                <a:cs typeface="+mn-lt"/>
              </a:rPr>
              <a:t>Actuators &amp; Speed Control System</a:t>
            </a:r>
          </a:p>
          <a:p>
            <a:pPr marL="800100" lvl="1" indent="-342900">
              <a:buChar char="•"/>
            </a:pPr>
            <a:r>
              <a:rPr lang="en-US" sz="1200">
                <a:ea typeface="+mn-lt"/>
                <a:cs typeface="+mn-lt"/>
              </a:rPr>
              <a:t>To control the vehicle's direction and speed.</a:t>
            </a:r>
          </a:p>
          <a:p>
            <a:pPr marL="342900" indent="-342900">
              <a:buChar char="•"/>
            </a:pPr>
            <a:r>
              <a:rPr lang="en-US" sz="1400">
                <a:ea typeface="+mn-lt"/>
                <a:cs typeface="+mn-lt"/>
              </a:rPr>
              <a:t>Control Algorithms </a:t>
            </a:r>
          </a:p>
          <a:p>
            <a:pPr marL="800100" lvl="1" indent="-342900">
              <a:buChar char="•"/>
            </a:pPr>
            <a:r>
              <a:rPr lang="en-US" sz="1200"/>
              <a:t>Generate appropriate responses for the vehicle.</a:t>
            </a:r>
          </a:p>
          <a:p>
            <a:pPr marL="342900" indent="-342900">
              <a:buChar char="•"/>
            </a:pPr>
            <a:endParaRPr lang="en-US" sz="2200">
              <a:ea typeface="+mn-lt"/>
              <a:cs typeface="+mn-lt"/>
            </a:endParaRPr>
          </a:p>
          <a:p>
            <a:endParaRPr lang="en-US" sz="2200">
              <a:ea typeface="+mn-lt"/>
              <a:cs typeface="+mn-lt"/>
            </a:endParaRPr>
          </a:p>
        </p:txBody>
      </p:sp>
      <p:sp>
        <p:nvSpPr>
          <p:cNvPr id="9" name="Rectangle 8">
            <a:extLst>
              <a:ext uri="{FF2B5EF4-FFF2-40B4-BE49-F238E27FC236}">
                <a16:creationId xmlns:a16="http://schemas.microsoft.com/office/drawing/2014/main" id="{720B07E2-1984-3AE3-73D0-8A9DABEA7CA0}"/>
              </a:ext>
            </a:extLst>
          </p:cNvPr>
          <p:cNvSpPr/>
          <p:nvPr/>
        </p:nvSpPr>
        <p:spPr>
          <a:xfrm>
            <a:off x="8477249" y="1562100"/>
            <a:ext cx="504825" cy="152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6DB5CC-3619-AA6D-1567-BEF39E92E9A4}"/>
              </a:ext>
            </a:extLst>
          </p:cNvPr>
          <p:cNvSpPr/>
          <p:nvPr/>
        </p:nvSpPr>
        <p:spPr>
          <a:xfrm>
            <a:off x="10229850" y="3362325"/>
            <a:ext cx="628650" cy="342900"/>
          </a:xfrm>
          <a:prstGeom prst="rect">
            <a:avLst/>
          </a:prstGeom>
          <a:solidFill>
            <a:srgbClr val="1BA5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364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OBSTACLE</a:t>
            </a:r>
            <a:br>
              <a:rPr lang="en-US" b="1">
                <a:ea typeface="+mj-lt"/>
                <a:cs typeface="+mj-lt"/>
              </a:rPr>
            </a:br>
            <a:r>
              <a:rPr lang="en-US" b="1">
                <a:ea typeface="+mj-lt"/>
                <a:cs typeface="+mj-lt"/>
              </a:rPr>
              <a:t>AVOIDANCE</a:t>
            </a:r>
            <a:endParaRPr lang="en-US" b="1"/>
          </a:p>
        </p:txBody>
      </p:sp>
      <p:pic>
        <p:nvPicPr>
          <p:cNvPr id="5" name="Picture 5" descr="Graphical user interface&#10;&#10;Description automatically generated">
            <a:extLst>
              <a:ext uri="{FF2B5EF4-FFF2-40B4-BE49-F238E27FC236}">
                <a16:creationId xmlns:a16="http://schemas.microsoft.com/office/drawing/2014/main" id="{3E7790E5-43D0-D220-52F3-976007922C13}"/>
              </a:ext>
            </a:extLst>
          </p:cNvPr>
          <p:cNvPicPr>
            <a:picLocks noGrp="1" noChangeAspect="1"/>
          </p:cNvPicPr>
          <p:nvPr>
            <p:ph type="pic" idx="1"/>
          </p:nvPr>
        </p:nvPicPr>
        <p:blipFill rotWithShape="1">
          <a:blip r:embed="rId2"/>
          <a:srcRect l="13361" r="13361"/>
          <a:stretch/>
        </p:blipFill>
        <p:spPr>
          <a:xfrm>
            <a:off x="5514975" y="914400"/>
            <a:ext cx="5791200" cy="5029199"/>
          </a:xfrm>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80"/>
            <a:ext cx="4148229" cy="4114483"/>
          </a:xfrm>
        </p:spPr>
        <p:txBody>
          <a:bodyPr vert="horz" lIns="91440" tIns="45720" rIns="91440" bIns="45720" rtlCol="0" anchor="t">
            <a:normAutofit/>
          </a:bodyPr>
          <a:lstStyle/>
          <a:p>
            <a:r>
              <a:rPr lang="en-US" sz="2200" u="sng">
                <a:ea typeface="+mn-lt"/>
                <a:cs typeface="+mn-lt"/>
              </a:rPr>
              <a:t>Areas of Concerns</a:t>
            </a:r>
            <a:r>
              <a:rPr lang="en-US" sz="2200">
                <a:ea typeface="+mn-lt"/>
                <a:cs typeface="+mn-lt"/>
              </a:rPr>
              <a:t>:</a:t>
            </a:r>
            <a:endParaRPr lang="en-US">
              <a:ea typeface="+mn-lt"/>
              <a:cs typeface="+mn-lt"/>
            </a:endParaRPr>
          </a:p>
          <a:p>
            <a:pPr marL="285750" indent="-285750">
              <a:buChar char="•"/>
            </a:pPr>
            <a:r>
              <a:rPr lang="en-US" sz="1400">
                <a:ea typeface="+mn-lt"/>
                <a:cs typeface="+mn-lt"/>
              </a:rPr>
              <a:t>The vehicle might not be able to safely alter its speed and do maneuvers that call for obstacle avoidance if the system speed controller is malfunctioning.</a:t>
            </a:r>
          </a:p>
          <a:p>
            <a:pPr marL="285750" indent="-285750">
              <a:buChar char="•"/>
            </a:pPr>
            <a:r>
              <a:rPr lang="en-US" sz="1400">
                <a:ea typeface="+mn-lt"/>
                <a:cs typeface="+mn-lt"/>
              </a:rPr>
              <a:t>The steering actuator may be damaged, making it impossible for the system to steer the car around obstacles.</a:t>
            </a:r>
          </a:p>
          <a:p>
            <a:pPr marL="285750" indent="-285750">
              <a:buChar char="•"/>
            </a:pPr>
            <a:r>
              <a:rPr lang="en-US" sz="1400">
                <a:ea typeface="+mn-lt"/>
                <a:cs typeface="+mn-lt"/>
              </a:rPr>
              <a:t>Radars and cameras may not function properly, which would cause the system to calculate the appropriate responses incorrectly.</a:t>
            </a:r>
          </a:p>
          <a:p>
            <a:pPr marL="342900" indent="-342900">
              <a:buChar char="•"/>
            </a:pPr>
            <a:endParaRPr lang="en-US" sz="1400">
              <a:ea typeface="+mn-lt"/>
              <a:cs typeface="+mn-lt"/>
            </a:endParaRPr>
          </a:p>
          <a:p>
            <a:pPr marL="342900" indent="-342900">
              <a:buChar char="•"/>
            </a:pPr>
            <a:endParaRPr lang="en-US" sz="1400">
              <a:ea typeface="+mn-lt"/>
              <a:cs typeface="+mn-lt"/>
            </a:endParaRPr>
          </a:p>
        </p:txBody>
      </p:sp>
      <p:sp>
        <p:nvSpPr>
          <p:cNvPr id="6" name="Oval 5">
            <a:extLst>
              <a:ext uri="{FF2B5EF4-FFF2-40B4-BE49-F238E27FC236}">
                <a16:creationId xmlns:a16="http://schemas.microsoft.com/office/drawing/2014/main" id="{A16A2012-2F87-8282-3C86-555149900962}"/>
              </a:ext>
            </a:extLst>
          </p:cNvPr>
          <p:cNvSpPr/>
          <p:nvPr/>
        </p:nvSpPr>
        <p:spPr>
          <a:xfrm>
            <a:off x="9744074" y="2628899"/>
            <a:ext cx="657225" cy="6381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F5A6A"/>
              </a:solidFill>
            </a:endParaRPr>
          </a:p>
        </p:txBody>
      </p:sp>
    </p:spTree>
    <p:extLst>
      <p:ext uri="{BB962C8B-B14F-4D97-AF65-F5344CB8AC3E}">
        <p14:creationId xmlns:p14="http://schemas.microsoft.com/office/powerpoint/2010/main" val="4023989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OBSTACLE</a:t>
            </a:r>
            <a:br>
              <a:rPr lang="en-US" b="1">
                <a:ea typeface="+mj-lt"/>
                <a:cs typeface="+mj-lt"/>
              </a:rPr>
            </a:br>
            <a:r>
              <a:rPr lang="en-US" b="1">
                <a:ea typeface="+mj-lt"/>
                <a:cs typeface="+mj-lt"/>
              </a:rPr>
              <a:t>AVOIDANCE</a:t>
            </a:r>
            <a:endParaRPr lang="en-US" b="1"/>
          </a:p>
        </p:txBody>
      </p:sp>
      <p:pic>
        <p:nvPicPr>
          <p:cNvPr id="5" name="Picture 5" descr="A picture containing graphical user interface&#10;&#10;Description automatically generated">
            <a:extLst>
              <a:ext uri="{FF2B5EF4-FFF2-40B4-BE49-F238E27FC236}">
                <a16:creationId xmlns:a16="http://schemas.microsoft.com/office/drawing/2014/main" id="{62E60D93-2AFD-684A-6F8C-77B343278B35}"/>
              </a:ext>
            </a:extLst>
          </p:cNvPr>
          <p:cNvPicPr>
            <a:picLocks noGrp="1" noChangeAspect="1"/>
          </p:cNvPicPr>
          <p:nvPr>
            <p:ph type="pic" idx="1"/>
          </p:nvPr>
        </p:nvPicPr>
        <p:blipFill rotWithShape="1">
          <a:blip r:embed="rId2"/>
          <a:srcRect l="10860" r="10860"/>
          <a:stretch/>
        </p:blipFill>
        <p:spPr>
          <a:xfrm>
            <a:off x="5410200" y="914400"/>
            <a:ext cx="5867400" cy="5029199"/>
          </a:xfrm>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80"/>
            <a:ext cx="4119654" cy="4038283"/>
          </a:xfrm>
        </p:spPr>
        <p:txBody>
          <a:bodyPr vert="horz" lIns="91440" tIns="45720" rIns="91440" bIns="45720" rtlCol="0" anchor="t">
            <a:normAutofit/>
          </a:bodyPr>
          <a:lstStyle/>
          <a:p>
            <a:pPr marL="285750" indent="-285750">
              <a:buFont typeface="Arial"/>
              <a:buChar char="•"/>
            </a:pPr>
            <a:r>
              <a:rPr lang="en-US" sz="1400">
                <a:ea typeface="+mn-lt"/>
                <a:cs typeface="+mn-lt"/>
              </a:rPr>
              <a:t>The module will run under </a:t>
            </a:r>
            <a:r>
              <a:rPr lang="en-US" sz="1400" i="1">
                <a:ea typeface="+mn-lt"/>
                <a:cs typeface="+mn-lt"/>
              </a:rPr>
              <a:t>Linux </a:t>
            </a:r>
            <a:r>
              <a:rPr lang="en-US" sz="1400">
                <a:ea typeface="+mn-lt"/>
                <a:cs typeface="+mn-lt"/>
              </a:rPr>
              <a:t>operating system as a standalone process to accelerate execution speed.</a:t>
            </a:r>
            <a:endParaRPr lang="en-US" sz="1400"/>
          </a:p>
          <a:p>
            <a:pPr marL="285750" indent="-285750">
              <a:buFont typeface="Arial"/>
              <a:buChar char="•"/>
            </a:pPr>
            <a:r>
              <a:rPr lang="en-US" sz="1400"/>
              <a:t>The system will communicate to other components via </a:t>
            </a:r>
            <a:r>
              <a:rPr lang="en-US" sz="1400">
                <a:ea typeface="+mn-lt"/>
                <a:cs typeface="+mn-lt"/>
              </a:rPr>
              <a:t>Publish/Subscribe pattern (messages).</a:t>
            </a:r>
          </a:p>
          <a:p>
            <a:pPr marL="285750" indent="-285750">
              <a:buFont typeface="Arial"/>
              <a:buChar char="•"/>
            </a:pPr>
            <a:r>
              <a:rPr lang="en-US" sz="1400">
                <a:ea typeface="+mn-lt"/>
                <a:cs typeface="+mn-lt"/>
              </a:rPr>
              <a:t>Specialized image sensors that can detect light spectrum reflected from objects.</a:t>
            </a:r>
          </a:p>
          <a:p>
            <a:pPr marL="285750" indent="-285750">
              <a:buFont typeface="Arial"/>
              <a:buChar char="•"/>
            </a:pPr>
            <a:r>
              <a:rPr lang="en-US" sz="1400">
                <a:ea typeface="+mn-lt"/>
                <a:cs typeface="+mn-lt"/>
              </a:rPr>
              <a:t>Frequency-Modulated Continuous-Wave (FMCW) radar high precision of object movement determination.</a:t>
            </a:r>
          </a:p>
          <a:p>
            <a:pPr marL="285750" indent="-285750">
              <a:buFont typeface="Arial"/>
              <a:buChar char="•"/>
            </a:pPr>
            <a:endParaRPr lang="en-US" sz="1400">
              <a:ea typeface="+mn-lt"/>
              <a:cs typeface="+mn-lt"/>
            </a:endParaRPr>
          </a:p>
        </p:txBody>
      </p:sp>
    </p:spTree>
    <p:extLst>
      <p:ext uri="{BB962C8B-B14F-4D97-AF65-F5344CB8AC3E}">
        <p14:creationId xmlns:p14="http://schemas.microsoft.com/office/powerpoint/2010/main" val="648752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3796-CEA6-1BA7-94D5-A771C76075C4}"/>
              </a:ext>
            </a:extLst>
          </p:cNvPr>
          <p:cNvSpPr>
            <a:spLocks noGrp="1"/>
          </p:cNvSpPr>
          <p:nvPr>
            <p:ph type="title"/>
          </p:nvPr>
        </p:nvSpPr>
        <p:spPr/>
        <p:txBody>
          <a:bodyPr/>
          <a:lstStyle/>
          <a:p>
            <a:r>
              <a:rPr lang="en-US" b="1">
                <a:ea typeface="+mj-lt"/>
                <a:cs typeface="+mj-lt"/>
              </a:rPr>
              <a:t>Emergency Actions</a:t>
            </a:r>
            <a:endParaRPr lang="en-US" b="1"/>
          </a:p>
        </p:txBody>
      </p:sp>
      <p:pic>
        <p:nvPicPr>
          <p:cNvPr id="5" name="Picture 5">
            <a:extLst>
              <a:ext uri="{FF2B5EF4-FFF2-40B4-BE49-F238E27FC236}">
                <a16:creationId xmlns:a16="http://schemas.microsoft.com/office/drawing/2014/main" id="{3E80CF60-7B05-6428-1009-35A1EE2EB64B}"/>
              </a:ext>
            </a:extLst>
          </p:cNvPr>
          <p:cNvPicPr>
            <a:picLocks noGrp="1" noChangeAspect="1"/>
          </p:cNvPicPr>
          <p:nvPr>
            <p:ph type="pic" idx="1"/>
          </p:nvPr>
        </p:nvPicPr>
        <p:blipFill rotWithShape="1">
          <a:blip r:embed="rId2"/>
          <a:srcRect l="11913" r="11913"/>
          <a:stretch/>
        </p:blipFill>
        <p:spPr>
          <a:xfrm>
            <a:off x="5919787" y="1800224"/>
            <a:ext cx="4924425" cy="3257550"/>
          </a:xfrm>
        </p:spPr>
      </p:pic>
      <p:sp>
        <p:nvSpPr>
          <p:cNvPr id="4" name="Text Placeholder 3">
            <a:extLst>
              <a:ext uri="{FF2B5EF4-FFF2-40B4-BE49-F238E27FC236}">
                <a16:creationId xmlns:a16="http://schemas.microsoft.com/office/drawing/2014/main" id="{C78CCB8C-16E9-0576-5355-9190C7186B60}"/>
              </a:ext>
            </a:extLst>
          </p:cNvPr>
          <p:cNvSpPr>
            <a:spLocks noGrp="1"/>
          </p:cNvSpPr>
          <p:nvPr>
            <p:ph type="body" sz="half" idx="2"/>
          </p:nvPr>
        </p:nvSpPr>
        <p:spPr>
          <a:xfrm>
            <a:off x="652372" y="2697480"/>
            <a:ext cx="4119654" cy="3849873"/>
          </a:xfrm>
        </p:spPr>
        <p:txBody>
          <a:bodyPr vert="horz" lIns="91440" tIns="45720" rIns="91440" bIns="45720" rtlCol="0" anchor="t">
            <a:normAutofit/>
          </a:bodyPr>
          <a:lstStyle/>
          <a:p>
            <a:r>
              <a:rPr lang="en-US">
                <a:ea typeface="+mn-lt"/>
                <a:cs typeface="+mn-lt"/>
              </a:rPr>
              <a:t>This component is responsible for detecting and responding to emergency situations. It considers the state of the Navigation and Steering System to determine if an error is present and the state of the Steering Actuators to determine if automatic steering is suspended, as well as notifying the driver through an interface. Key objects include the On-Board Diagnostics (OBD-II system),  driver dashboard interface, and steering actuators.</a:t>
            </a:r>
            <a:endParaRPr lang="en-US"/>
          </a:p>
        </p:txBody>
      </p:sp>
      <p:pic>
        <p:nvPicPr>
          <p:cNvPr id="6" name="Picture 5">
            <a:extLst>
              <a:ext uri="{FF2B5EF4-FFF2-40B4-BE49-F238E27FC236}">
                <a16:creationId xmlns:a16="http://schemas.microsoft.com/office/drawing/2014/main" id="{38020FBD-9705-3FC0-A97B-6CD7D19F2B14}"/>
              </a:ext>
            </a:extLst>
          </p:cNvPr>
          <p:cNvPicPr>
            <a:picLocks noChangeAspect="1"/>
          </p:cNvPicPr>
          <p:nvPr/>
        </p:nvPicPr>
        <p:blipFill rotWithShape="1">
          <a:blip r:embed="rId3"/>
          <a:srcRect l="15559" r="15559"/>
          <a:stretch/>
        </p:blipFill>
        <p:spPr>
          <a:xfrm>
            <a:off x="5486400" y="1696877"/>
            <a:ext cx="5791200" cy="3464245"/>
          </a:xfrm>
          <a:prstGeom prst="rect">
            <a:avLst/>
          </a:prstGeom>
        </p:spPr>
      </p:pic>
    </p:spTree>
    <p:extLst>
      <p:ext uri="{BB962C8B-B14F-4D97-AF65-F5344CB8AC3E}">
        <p14:creationId xmlns:p14="http://schemas.microsoft.com/office/powerpoint/2010/main" val="112082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a:xfrm>
            <a:off x="652371" y="647700"/>
            <a:ext cx="10625229" cy="1147053"/>
          </a:xfrm>
        </p:spPr>
        <p:txBody>
          <a:bodyPr anchor="b">
            <a:normAutofit/>
          </a:bodyPr>
          <a:lstStyle/>
          <a:p>
            <a:r>
              <a:rPr lang="en-US" b="1"/>
              <a:t>EMERGENCY ACTIONS</a:t>
            </a:r>
          </a:p>
        </p:txBody>
      </p:sp>
      <p:sp>
        <p:nvSpPr>
          <p:cNvPr id="4" name="Text Placeholder 3">
            <a:extLst>
              <a:ext uri="{FF2B5EF4-FFF2-40B4-BE49-F238E27FC236}">
                <a16:creationId xmlns:a16="http://schemas.microsoft.com/office/drawing/2014/main" id="{5CFF5191-5B31-A18B-9B11-3F6BD055467A}"/>
              </a:ext>
            </a:extLst>
          </p:cNvPr>
          <p:cNvSpPr>
            <a:spLocks noGrp="1"/>
          </p:cNvSpPr>
          <p:nvPr>
            <p:ph sz="half" idx="1"/>
          </p:nvPr>
        </p:nvSpPr>
        <p:spPr>
          <a:xfrm>
            <a:off x="914400" y="1825625"/>
            <a:ext cx="4991100" cy="4351338"/>
          </a:xfrm>
        </p:spPr>
        <p:txBody>
          <a:bodyPr vert="horz" lIns="91440" tIns="45720" rIns="91440" bIns="45720" rtlCol="0">
            <a:normAutofit/>
          </a:bodyPr>
          <a:lstStyle/>
          <a:p>
            <a:pPr>
              <a:lnSpc>
                <a:spcPct val="110000"/>
              </a:lnSpc>
            </a:pPr>
            <a:r>
              <a:rPr lang="en-US" sz="1700" u="sng"/>
              <a:t>Description :</a:t>
            </a:r>
          </a:p>
          <a:p>
            <a:pPr marL="342900" indent="-342900">
              <a:lnSpc>
                <a:spcPct val="110000"/>
              </a:lnSpc>
              <a:buChar char="•"/>
            </a:pPr>
            <a:r>
              <a:rPr lang="en-US" sz="1700"/>
              <a:t>Most automotives require to have an OBD II Systems in their vehicles</a:t>
            </a:r>
          </a:p>
          <a:p>
            <a:pPr marL="342900" indent="-342900">
              <a:lnSpc>
                <a:spcPct val="110000"/>
              </a:lnSpc>
              <a:buChar char="•"/>
            </a:pPr>
            <a:r>
              <a:rPr lang="en-US" sz="1700"/>
              <a:t>OBD II System constantly scans the automatic steering and components throughout the vehicle for potential errors and output Diagnostic Trouble Codes</a:t>
            </a:r>
          </a:p>
          <a:p>
            <a:pPr marL="342900" indent="-342900">
              <a:lnSpc>
                <a:spcPct val="110000"/>
              </a:lnSpc>
              <a:buChar char="•"/>
            </a:pPr>
            <a:r>
              <a:rPr lang="en-US" sz="1700"/>
              <a:t>Steering actuators transition will cease automatic steering case of an error</a:t>
            </a:r>
          </a:p>
          <a:p>
            <a:pPr marL="342900" indent="-342900">
              <a:lnSpc>
                <a:spcPct val="110000"/>
              </a:lnSpc>
              <a:buChar char="•"/>
            </a:pPr>
            <a:r>
              <a:rPr lang="en-US" sz="1700"/>
              <a:t>Vehicle software notifies driver dashboard of manual steering or when automatic steering is ceased</a:t>
            </a:r>
          </a:p>
          <a:p>
            <a:pPr marL="342900" indent="-342900">
              <a:lnSpc>
                <a:spcPct val="110000"/>
              </a:lnSpc>
              <a:buChar char="•"/>
            </a:pPr>
            <a:endParaRPr lang="en-US" sz="1700"/>
          </a:p>
          <a:p>
            <a:pPr marL="342900" indent="-342900">
              <a:lnSpc>
                <a:spcPct val="110000"/>
              </a:lnSpc>
              <a:buChar char="•"/>
            </a:pPr>
            <a:endParaRPr lang="en-US" sz="1700"/>
          </a:p>
        </p:txBody>
      </p:sp>
      <p:pic>
        <p:nvPicPr>
          <p:cNvPr id="8" name="Picture 8">
            <a:extLst>
              <a:ext uri="{FF2B5EF4-FFF2-40B4-BE49-F238E27FC236}">
                <a16:creationId xmlns:a16="http://schemas.microsoft.com/office/drawing/2014/main" id="{68789C71-4DEC-A271-16E8-C530876818BC}"/>
              </a:ext>
            </a:extLst>
          </p:cNvPr>
          <p:cNvPicPr>
            <a:picLocks noGrp="1" noChangeAspect="1"/>
          </p:cNvPicPr>
          <p:nvPr>
            <p:ph sz="half" idx="2"/>
          </p:nvPr>
        </p:nvPicPr>
        <p:blipFill>
          <a:blip r:embed="rId2"/>
          <a:stretch>
            <a:fillRect/>
          </a:stretch>
        </p:blipFill>
        <p:spPr>
          <a:xfrm>
            <a:off x="6829425" y="1939131"/>
            <a:ext cx="3867150" cy="4124325"/>
          </a:xfrm>
        </p:spPr>
      </p:pic>
    </p:spTree>
    <p:extLst>
      <p:ext uri="{BB962C8B-B14F-4D97-AF65-F5344CB8AC3E}">
        <p14:creationId xmlns:p14="http://schemas.microsoft.com/office/powerpoint/2010/main" val="628425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EMERGENCY ACTIONS</a:t>
            </a:r>
            <a:endParaRPr lang="en-US" b="1"/>
          </a:p>
        </p:txBody>
      </p:sp>
      <p:pic>
        <p:nvPicPr>
          <p:cNvPr id="5" name="Picture 5" descr="Graphical user interface&#10;&#10;Description automatically generated">
            <a:extLst>
              <a:ext uri="{FF2B5EF4-FFF2-40B4-BE49-F238E27FC236}">
                <a16:creationId xmlns:a16="http://schemas.microsoft.com/office/drawing/2014/main" id="{E8AA6BBC-723A-CEF8-F328-86B76DE81A06}"/>
              </a:ext>
            </a:extLst>
          </p:cNvPr>
          <p:cNvPicPr>
            <a:picLocks noGrp="1" noChangeAspect="1"/>
          </p:cNvPicPr>
          <p:nvPr>
            <p:ph type="pic" idx="1"/>
          </p:nvPr>
        </p:nvPicPr>
        <p:blipFill rotWithShape="1">
          <a:blip r:embed="rId2"/>
          <a:srcRect t="14160" b="14160"/>
          <a:stretch/>
        </p:blipFill>
        <p:spPr>
          <a:xfrm>
            <a:off x="5724757" y="1376594"/>
            <a:ext cx="1485900" cy="1800225"/>
          </a:xfrm>
        </p:spPr>
      </p:pic>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697480"/>
            <a:ext cx="4119654" cy="3710483"/>
          </a:xfrm>
        </p:spPr>
        <p:txBody>
          <a:bodyPr vert="horz" lIns="91440" tIns="45720" rIns="91440" bIns="45720" rtlCol="0" anchor="t">
            <a:normAutofit/>
          </a:bodyPr>
          <a:lstStyle/>
          <a:p>
            <a:r>
              <a:rPr lang="en-US" sz="2200" u="sng">
                <a:ea typeface="+mn-lt"/>
                <a:cs typeface="+mn-lt"/>
              </a:rPr>
              <a:t>Key Objects:</a:t>
            </a:r>
            <a:endParaRPr lang="en-US"/>
          </a:p>
          <a:p>
            <a:pPr marL="285750" indent="-285750">
              <a:buChar char="•"/>
            </a:pPr>
            <a:r>
              <a:rPr lang="en-US"/>
              <a:t>OBD II System</a:t>
            </a:r>
          </a:p>
          <a:p>
            <a:pPr marL="742950" lvl="1" indent="-285750">
              <a:buChar char="•"/>
            </a:pPr>
            <a:r>
              <a:rPr lang="en-US"/>
              <a:t>Sends Diagnostics Trouble Code</a:t>
            </a:r>
          </a:p>
          <a:p>
            <a:pPr marL="285750" indent="-285750">
              <a:buChar char="•"/>
            </a:pPr>
            <a:r>
              <a:rPr lang="en-US"/>
              <a:t>Steering Actuator</a:t>
            </a:r>
          </a:p>
          <a:p>
            <a:pPr marL="742950" lvl="1" indent="-285750">
              <a:buChar char="•"/>
            </a:pPr>
            <a:r>
              <a:rPr lang="en-US"/>
              <a:t>Assists in automatic steering using pressure to convert energy (hydraulic/ electrical ) to mechanical force</a:t>
            </a:r>
          </a:p>
          <a:p>
            <a:pPr marL="285750" indent="-285750">
              <a:buChar char="•"/>
            </a:pPr>
            <a:r>
              <a:rPr lang="en-US"/>
              <a:t>Driver Dashboard Display</a:t>
            </a:r>
          </a:p>
          <a:p>
            <a:pPr marL="742950" lvl="1" indent="-285750">
              <a:buChar char="•"/>
            </a:pPr>
            <a:r>
              <a:rPr lang="en-US"/>
              <a:t>Notifies driver of status of automatic steering / manual mode</a:t>
            </a:r>
          </a:p>
          <a:p>
            <a:pPr marL="285750" indent="-285750">
              <a:buChar char="•"/>
            </a:pPr>
            <a:endParaRPr lang="en-US"/>
          </a:p>
        </p:txBody>
      </p:sp>
      <p:pic>
        <p:nvPicPr>
          <p:cNvPr id="6" name="Picture 6">
            <a:extLst>
              <a:ext uri="{FF2B5EF4-FFF2-40B4-BE49-F238E27FC236}">
                <a16:creationId xmlns:a16="http://schemas.microsoft.com/office/drawing/2014/main" id="{C6870A68-73C8-1B78-6EEB-3E9548B996CE}"/>
              </a:ext>
            </a:extLst>
          </p:cNvPr>
          <p:cNvPicPr>
            <a:picLocks noChangeAspect="1"/>
          </p:cNvPicPr>
          <p:nvPr/>
        </p:nvPicPr>
        <p:blipFill>
          <a:blip r:embed="rId3"/>
          <a:stretch>
            <a:fillRect/>
          </a:stretch>
        </p:blipFill>
        <p:spPr>
          <a:xfrm>
            <a:off x="7706074" y="1371949"/>
            <a:ext cx="2466975" cy="1419225"/>
          </a:xfrm>
          <a:prstGeom prst="rect">
            <a:avLst/>
          </a:prstGeom>
        </p:spPr>
      </p:pic>
      <p:pic>
        <p:nvPicPr>
          <p:cNvPr id="8" name="Picture 8">
            <a:extLst>
              <a:ext uri="{FF2B5EF4-FFF2-40B4-BE49-F238E27FC236}">
                <a16:creationId xmlns:a16="http://schemas.microsoft.com/office/drawing/2014/main" id="{99CB3705-03D7-E703-A1D8-6C607D7203AD}"/>
              </a:ext>
            </a:extLst>
          </p:cNvPr>
          <p:cNvPicPr>
            <a:picLocks noChangeAspect="1"/>
          </p:cNvPicPr>
          <p:nvPr/>
        </p:nvPicPr>
        <p:blipFill>
          <a:blip r:embed="rId4"/>
          <a:stretch>
            <a:fillRect/>
          </a:stretch>
        </p:blipFill>
        <p:spPr>
          <a:xfrm>
            <a:off x="7828156" y="3329845"/>
            <a:ext cx="2743200" cy="2149773"/>
          </a:xfrm>
          <a:prstGeom prst="rect">
            <a:avLst/>
          </a:prstGeom>
        </p:spPr>
      </p:pic>
    </p:spTree>
    <p:extLst>
      <p:ext uri="{BB962C8B-B14F-4D97-AF65-F5344CB8AC3E}">
        <p14:creationId xmlns:p14="http://schemas.microsoft.com/office/powerpoint/2010/main" val="288619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9A8-E361-E78D-CCE5-01B9203B8AD6}"/>
              </a:ext>
            </a:extLst>
          </p:cNvPr>
          <p:cNvSpPr>
            <a:spLocks noGrp="1"/>
          </p:cNvSpPr>
          <p:nvPr>
            <p:ph type="title"/>
          </p:nvPr>
        </p:nvSpPr>
        <p:spPr/>
        <p:txBody>
          <a:bodyPr/>
          <a:lstStyle/>
          <a:p>
            <a:r>
              <a:rPr lang="en-US" b="1">
                <a:ea typeface="+mj-lt"/>
                <a:cs typeface="+mj-lt"/>
              </a:rPr>
              <a:t>EMERGENCY ACTIONS </a:t>
            </a:r>
            <a:endParaRPr lang="en-US" b="1"/>
          </a:p>
        </p:txBody>
      </p:sp>
      <p:sp>
        <p:nvSpPr>
          <p:cNvPr id="3" name="Picture Placeholder 2">
            <a:extLst>
              <a:ext uri="{FF2B5EF4-FFF2-40B4-BE49-F238E27FC236}">
                <a16:creationId xmlns:a16="http://schemas.microsoft.com/office/drawing/2014/main" id="{F5A1B7EB-3F35-D598-42CE-5E94428313D1}"/>
              </a:ext>
            </a:extLst>
          </p:cNvPr>
          <p:cNvSpPr>
            <a:spLocks noGrp="1"/>
          </p:cNvSpPr>
          <p:nvPr>
            <p:ph type="pic" idx="1"/>
          </p:nvPr>
        </p:nvSpPr>
        <p:spPr/>
      </p:sp>
      <p:sp>
        <p:nvSpPr>
          <p:cNvPr id="4" name="Text Placeholder 3">
            <a:extLst>
              <a:ext uri="{FF2B5EF4-FFF2-40B4-BE49-F238E27FC236}">
                <a16:creationId xmlns:a16="http://schemas.microsoft.com/office/drawing/2014/main" id="{5CFF5191-5B31-A18B-9B11-3F6BD055467A}"/>
              </a:ext>
            </a:extLst>
          </p:cNvPr>
          <p:cNvSpPr>
            <a:spLocks noGrp="1"/>
          </p:cNvSpPr>
          <p:nvPr>
            <p:ph type="body" sz="half" idx="2"/>
          </p:nvPr>
        </p:nvSpPr>
        <p:spPr>
          <a:xfrm>
            <a:off x="652372" y="2452552"/>
            <a:ext cx="4174082" cy="3416436"/>
          </a:xfrm>
        </p:spPr>
        <p:txBody>
          <a:bodyPr vert="horz" lIns="91440" tIns="45720" rIns="91440" bIns="45720" rtlCol="0" anchor="t">
            <a:normAutofit/>
          </a:bodyPr>
          <a:lstStyle/>
          <a:p>
            <a:r>
              <a:rPr lang="en-US" sz="2200" u="sng">
                <a:ea typeface="+mn-lt"/>
                <a:cs typeface="+mn-lt"/>
              </a:rPr>
              <a:t>Areas of Concerns:</a:t>
            </a:r>
            <a:r>
              <a:rPr lang="en-US" sz="2200">
                <a:ea typeface="+mn-lt"/>
                <a:cs typeface="+mn-lt"/>
              </a:rPr>
              <a:t> </a:t>
            </a:r>
          </a:p>
          <a:p>
            <a:pPr marL="342900" indent="-342900">
              <a:buChar char="•"/>
            </a:pPr>
            <a:r>
              <a:rPr lang="en-US" sz="1300"/>
              <a:t>OBD II System may send wrong trouble codes or may not send any trouble codes at all</a:t>
            </a:r>
          </a:p>
          <a:p>
            <a:pPr marL="342900" indent="-342900">
              <a:buChar char="•"/>
            </a:pPr>
            <a:r>
              <a:rPr lang="en-US" sz="1300"/>
              <a:t>Broken components of the steering actuator may e concern of automatic steering. In Which Emergency actions should take care.</a:t>
            </a:r>
          </a:p>
          <a:p>
            <a:pPr marL="342900" indent="-342900">
              <a:buChar char="•"/>
            </a:pPr>
            <a:r>
              <a:rPr lang="en-US" sz="1300"/>
              <a:t>The emergency action will require a velocity &amp; position or, if its not working as expected then emergency action cant be t is taken.</a:t>
            </a:r>
          </a:p>
          <a:p>
            <a:pPr marL="342900" indent="-342900">
              <a:buChar char="•"/>
            </a:pPr>
            <a:endParaRPr lang="en-US" sz="1300"/>
          </a:p>
        </p:txBody>
      </p:sp>
      <p:pic>
        <p:nvPicPr>
          <p:cNvPr id="6" name="Picture 5">
            <a:extLst>
              <a:ext uri="{FF2B5EF4-FFF2-40B4-BE49-F238E27FC236}">
                <a16:creationId xmlns:a16="http://schemas.microsoft.com/office/drawing/2014/main" id="{ABA077B5-0109-3344-F38C-4762DF082DC1}"/>
              </a:ext>
            </a:extLst>
          </p:cNvPr>
          <p:cNvPicPr>
            <a:picLocks noChangeAspect="1"/>
          </p:cNvPicPr>
          <p:nvPr/>
        </p:nvPicPr>
        <p:blipFill rotWithShape="1">
          <a:blip r:embed="rId2"/>
          <a:srcRect l="11913" r="11913"/>
          <a:stretch/>
        </p:blipFill>
        <p:spPr>
          <a:xfrm>
            <a:off x="5484359" y="908957"/>
            <a:ext cx="5700031" cy="5040084"/>
          </a:xfrm>
          <a:prstGeom prst="rect">
            <a:avLst/>
          </a:prstGeom>
        </p:spPr>
      </p:pic>
    </p:spTree>
    <p:extLst>
      <p:ext uri="{BB962C8B-B14F-4D97-AF65-F5344CB8AC3E}">
        <p14:creationId xmlns:p14="http://schemas.microsoft.com/office/powerpoint/2010/main" val="195142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AD83-C925-CCB7-47F4-C51D61EAD213}"/>
              </a:ext>
            </a:extLst>
          </p:cNvPr>
          <p:cNvSpPr>
            <a:spLocks noGrp="1"/>
          </p:cNvSpPr>
          <p:nvPr>
            <p:ph type="title"/>
          </p:nvPr>
        </p:nvSpPr>
        <p:spPr>
          <a:xfrm>
            <a:off x="652372" y="647700"/>
            <a:ext cx="4642168" cy="1714500"/>
          </a:xfrm>
        </p:spPr>
        <p:txBody>
          <a:bodyPr anchor="b">
            <a:normAutofit/>
          </a:bodyPr>
          <a:lstStyle/>
          <a:p>
            <a:r>
              <a:rPr lang="en-US" b="1">
                <a:ea typeface="+mj-lt"/>
                <a:cs typeface="+mj-lt"/>
              </a:rPr>
              <a:t>DRIVER CONTROLS</a:t>
            </a:r>
            <a:endParaRPr lang="en-US">
              <a:ea typeface="+mj-lt"/>
              <a:cs typeface="+mj-lt"/>
            </a:endParaRPr>
          </a:p>
          <a:p>
            <a:endParaRPr lang="en-US" b="1"/>
          </a:p>
        </p:txBody>
      </p:sp>
      <p:sp>
        <p:nvSpPr>
          <p:cNvPr id="4" name="Text Placeholder 3">
            <a:extLst>
              <a:ext uri="{FF2B5EF4-FFF2-40B4-BE49-F238E27FC236}">
                <a16:creationId xmlns:a16="http://schemas.microsoft.com/office/drawing/2014/main" id="{A4B49025-81CD-0A57-348E-0148DA697846}"/>
              </a:ext>
            </a:extLst>
          </p:cNvPr>
          <p:cNvSpPr>
            <a:spLocks noGrp="1"/>
          </p:cNvSpPr>
          <p:nvPr>
            <p:ph type="body" sz="half" idx="2"/>
          </p:nvPr>
        </p:nvSpPr>
        <p:spPr>
          <a:xfrm>
            <a:off x="176996" y="2697480"/>
            <a:ext cx="4595030" cy="3171508"/>
          </a:xfrm>
        </p:spPr>
        <p:txBody>
          <a:bodyPr vert="horz" lIns="91440" tIns="45720" rIns="91440" bIns="45720" rtlCol="0" anchor="t">
            <a:normAutofit/>
          </a:bodyPr>
          <a:lstStyle/>
          <a:p>
            <a:r>
              <a:rPr lang="en-US" b="1"/>
              <a:t>Description:</a:t>
            </a:r>
          </a:p>
          <a:p>
            <a:r>
              <a:rPr lang="en-US"/>
              <a:t>This component is responsible for providing the driver with the necessary controls to operate the vehicle. It includes the steering wheel, GPS system, and display panel for the operation to take place. When the system should switch between the manual and the automatic is performed by the driver controls. It gives instructions to resume or suspend the steering machine.</a:t>
            </a:r>
          </a:p>
        </p:txBody>
      </p:sp>
      <p:pic>
        <p:nvPicPr>
          <p:cNvPr id="9" name="Picture 9" descr="Graphical user interface, website&#10;&#10;Description automatically generated">
            <a:extLst>
              <a:ext uri="{FF2B5EF4-FFF2-40B4-BE49-F238E27FC236}">
                <a16:creationId xmlns:a16="http://schemas.microsoft.com/office/drawing/2014/main" id="{32309D67-A23E-BFFF-0A39-9008A92582A0}"/>
              </a:ext>
            </a:extLst>
          </p:cNvPr>
          <p:cNvPicPr>
            <a:picLocks noChangeAspect="1"/>
          </p:cNvPicPr>
          <p:nvPr/>
        </p:nvPicPr>
        <p:blipFill>
          <a:blip r:embed="rId2"/>
          <a:stretch>
            <a:fillRect/>
          </a:stretch>
        </p:blipFill>
        <p:spPr>
          <a:xfrm>
            <a:off x="4402823" y="105389"/>
            <a:ext cx="7748629" cy="6381569"/>
          </a:xfrm>
          <a:prstGeom prst="rect">
            <a:avLst/>
          </a:prstGeom>
        </p:spPr>
      </p:pic>
    </p:spTree>
    <p:extLst>
      <p:ext uri="{BB962C8B-B14F-4D97-AF65-F5344CB8AC3E}">
        <p14:creationId xmlns:p14="http://schemas.microsoft.com/office/powerpoint/2010/main" val="828059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4700-085B-00A0-141E-239722C4936F}"/>
              </a:ext>
            </a:extLst>
          </p:cNvPr>
          <p:cNvSpPr>
            <a:spLocks noGrp="1"/>
          </p:cNvSpPr>
          <p:nvPr>
            <p:ph type="title"/>
          </p:nvPr>
        </p:nvSpPr>
        <p:spPr>
          <a:xfrm>
            <a:off x="652372" y="125186"/>
            <a:ext cx="9475425" cy="1714500"/>
          </a:xfrm>
        </p:spPr>
        <p:txBody>
          <a:bodyPr/>
          <a:lstStyle/>
          <a:p>
            <a:r>
              <a:rPr lang="en-US">
                <a:ea typeface="+mj-lt"/>
                <a:cs typeface="+mj-lt"/>
              </a:rPr>
              <a:t>Driver controls </a:t>
            </a:r>
            <a:br>
              <a:rPr lang="en-US">
                <a:ea typeface="+mj-lt"/>
                <a:cs typeface="+mj-lt"/>
              </a:rPr>
            </a:br>
            <a:r>
              <a:rPr lang="en-US">
                <a:ea typeface="+mj-lt"/>
                <a:cs typeface="+mj-lt"/>
              </a:rPr>
              <a:t>KEY OBJECTS</a:t>
            </a:r>
          </a:p>
          <a:p>
            <a:endParaRPr lang="en-US"/>
          </a:p>
        </p:txBody>
      </p:sp>
      <p:sp>
        <p:nvSpPr>
          <p:cNvPr id="4" name="Text Placeholder 3">
            <a:extLst>
              <a:ext uri="{FF2B5EF4-FFF2-40B4-BE49-F238E27FC236}">
                <a16:creationId xmlns:a16="http://schemas.microsoft.com/office/drawing/2014/main" id="{42621D62-6CE1-56D0-B7FB-8A21A78A8364}"/>
              </a:ext>
            </a:extLst>
          </p:cNvPr>
          <p:cNvSpPr>
            <a:spLocks noGrp="1"/>
          </p:cNvSpPr>
          <p:nvPr>
            <p:ph type="body" sz="half" idx="2"/>
          </p:nvPr>
        </p:nvSpPr>
        <p:spPr>
          <a:xfrm>
            <a:off x="504135" y="1840608"/>
            <a:ext cx="10847025" cy="3824650"/>
          </a:xfrm>
        </p:spPr>
        <p:txBody>
          <a:bodyPr vert="horz" lIns="91440" tIns="45720" rIns="91440" bIns="45720" rtlCol="0" anchor="t">
            <a:noAutofit/>
          </a:bodyPr>
          <a:lstStyle/>
          <a:p>
            <a:pPr marL="285750" indent="-285750">
              <a:buFont typeface="Wingdings" panose="020B0604020202020204" pitchFamily="34" charset="0"/>
              <a:buChar char="§"/>
            </a:pPr>
            <a:r>
              <a:rPr lang="en-US" sz="2400">
                <a:ea typeface="+mn-lt"/>
                <a:cs typeface="+mn-lt"/>
              </a:rPr>
              <a:t>Steering Wheel Angle Sensor: This sensor monitors the angle of the steering wheel and sends feedback to the DCM, which adjusts the speed of the vehicle and its direction.</a:t>
            </a:r>
            <a:endParaRPr lang="en-US" sz="2400"/>
          </a:p>
          <a:p>
            <a:pPr marL="285750" indent="-285750">
              <a:buFont typeface="Wingdings" panose="020B0604020202020204" pitchFamily="34" charset="0"/>
              <a:buChar char="§"/>
            </a:pPr>
            <a:r>
              <a:rPr lang="en-US" sz="2400">
                <a:ea typeface="+mn-lt"/>
                <a:cs typeface="+mn-lt"/>
              </a:rPr>
              <a:t>GPS Module: This module provides positional data to the DCM from global positioning satellites, which can be used to guide the vehicle through a given route.</a:t>
            </a:r>
          </a:p>
          <a:p>
            <a:pPr marL="285750" indent="-285750">
              <a:buFont typeface="Wingdings" panose="020B0604020202020204" pitchFamily="34" charset="0"/>
              <a:buChar char="§"/>
            </a:pPr>
            <a:r>
              <a:rPr lang="en-US" sz="2400"/>
              <a:t>Display Pannel: It displays all the status of the activities going on in the car system and informs the driver through the updates.</a:t>
            </a:r>
          </a:p>
          <a:p>
            <a:pPr marL="285750" indent="-285750">
              <a:buFont typeface="Wingdings" panose="020B0604020202020204" pitchFamily="34" charset="0"/>
              <a:buChar char="§"/>
            </a:pPr>
            <a:endParaRPr lang="en-US"/>
          </a:p>
          <a:p>
            <a:pPr marL="285750" indent="-285750">
              <a:buFont typeface="Wingdings" panose="020B0604020202020204" pitchFamily="34" charset="0"/>
              <a:buChar char="§"/>
            </a:pPr>
            <a:endParaRPr lang="en-US"/>
          </a:p>
        </p:txBody>
      </p:sp>
      <p:sp>
        <p:nvSpPr>
          <p:cNvPr id="5" name="Text Placeholder 3">
            <a:extLst>
              <a:ext uri="{FF2B5EF4-FFF2-40B4-BE49-F238E27FC236}">
                <a16:creationId xmlns:a16="http://schemas.microsoft.com/office/drawing/2014/main" id="{EF8ABE28-7550-8027-1422-4DA1AC508D93}"/>
              </a:ext>
            </a:extLst>
          </p:cNvPr>
          <p:cNvSpPr txBox="1">
            <a:spLocks/>
          </p:cNvSpPr>
          <p:nvPr/>
        </p:nvSpPr>
        <p:spPr>
          <a:xfrm>
            <a:off x="6561466" y="66423"/>
            <a:ext cx="4119654" cy="3171508"/>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SzPct val="7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Clr>
                <a:schemeClr val="tx1"/>
              </a:buClr>
              <a:buSzPct val="7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Clr>
                <a:schemeClr val="tx1"/>
              </a:buClr>
              <a:buSzPct val="7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b="1" u="sng">
              <a:solidFill>
                <a:srgbClr val="FF0000"/>
              </a:solidFill>
            </a:endParaRPr>
          </a:p>
        </p:txBody>
      </p:sp>
    </p:spTree>
    <p:extLst>
      <p:ext uri="{BB962C8B-B14F-4D97-AF65-F5344CB8AC3E}">
        <p14:creationId xmlns:p14="http://schemas.microsoft.com/office/powerpoint/2010/main" val="102126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CEDC-DD43-BA5D-3B3C-F72C177C881F}"/>
              </a:ext>
            </a:extLst>
          </p:cNvPr>
          <p:cNvSpPr>
            <a:spLocks noGrp="1"/>
          </p:cNvSpPr>
          <p:nvPr>
            <p:ph type="title"/>
          </p:nvPr>
        </p:nvSpPr>
        <p:spPr/>
        <p:txBody>
          <a:bodyPr>
            <a:normAutofit fontScale="90000"/>
          </a:bodyPr>
          <a:lstStyle/>
          <a:p>
            <a:r>
              <a:rPr lang="en-US" b="1"/>
              <a:t>How did we decide to develop the design:</a:t>
            </a:r>
          </a:p>
        </p:txBody>
      </p:sp>
      <p:sp>
        <p:nvSpPr>
          <p:cNvPr id="3" name="Content Placeholder 2">
            <a:extLst>
              <a:ext uri="{FF2B5EF4-FFF2-40B4-BE49-F238E27FC236}">
                <a16:creationId xmlns:a16="http://schemas.microsoft.com/office/drawing/2014/main" id="{276E73B8-5D04-896B-973A-44C90542423C}"/>
              </a:ext>
            </a:extLst>
          </p:cNvPr>
          <p:cNvSpPr>
            <a:spLocks noGrp="1"/>
          </p:cNvSpPr>
          <p:nvPr>
            <p:ph idx="1"/>
          </p:nvPr>
        </p:nvSpPr>
        <p:spPr/>
        <p:txBody>
          <a:bodyPr vert="horz" lIns="91440" tIns="45720" rIns="91440" bIns="45720" rtlCol="0" anchor="t">
            <a:normAutofit fontScale="85000" lnSpcReduction="10000"/>
          </a:bodyPr>
          <a:lstStyle/>
          <a:p>
            <a:r>
              <a:rPr lang="en-US">
                <a:ea typeface="+mn-lt"/>
                <a:cs typeface="+mn-lt"/>
              </a:rPr>
              <a:t>We decided to develop the design by considering the requirements of the navigation and automatic steering system given. </a:t>
            </a:r>
          </a:p>
          <a:p>
            <a:r>
              <a:rPr lang="en-US">
                <a:ea typeface="+mn-lt"/>
                <a:cs typeface="+mn-lt"/>
              </a:rPr>
              <a:t>We studied the existing navigation and steering systems and identified the different components required to make a successful system. We then evaluated the different components flaws in the architecture and decided on the best combination of components that would meet the requirements of the system. </a:t>
            </a:r>
          </a:p>
          <a:p>
            <a:r>
              <a:rPr lang="en-US">
                <a:ea typeface="+mn-lt"/>
                <a:cs typeface="+mn-lt"/>
              </a:rPr>
              <a:t>We considered all the functional requirements and non-functional with equal weightage. </a:t>
            </a:r>
          </a:p>
          <a:p>
            <a:r>
              <a:rPr lang="en-US">
                <a:ea typeface="+mn-lt"/>
                <a:cs typeface="+mn-lt"/>
              </a:rPr>
              <a:t>We also considered the cost, performance and scalability of the components to ensure that the system was effective and could handle large amounts of data. </a:t>
            </a:r>
            <a:endParaRPr lang="en-US"/>
          </a:p>
          <a:p>
            <a:r>
              <a:rPr lang="en-US">
                <a:ea typeface="+mn-lt"/>
                <a:cs typeface="+mn-lt"/>
              </a:rPr>
              <a:t>We developed a detailed design plan that included the system architecture, the interfaces, the software components, and the hardware components. This design plan was used to guide the development process and ensure that the system met the requirements.</a:t>
            </a:r>
            <a:endParaRPr lang="en-US"/>
          </a:p>
        </p:txBody>
      </p:sp>
    </p:spTree>
    <p:extLst>
      <p:ext uri="{BB962C8B-B14F-4D97-AF65-F5344CB8AC3E}">
        <p14:creationId xmlns:p14="http://schemas.microsoft.com/office/powerpoint/2010/main" val="2107949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11F95-0E22-12BF-24BD-B7861DC99764}"/>
              </a:ext>
            </a:extLst>
          </p:cNvPr>
          <p:cNvSpPr>
            <a:spLocks noGrp="1"/>
          </p:cNvSpPr>
          <p:nvPr>
            <p:ph type="title"/>
          </p:nvPr>
        </p:nvSpPr>
        <p:spPr>
          <a:xfrm>
            <a:off x="652372" y="647700"/>
            <a:ext cx="5665425" cy="1714500"/>
          </a:xfrm>
        </p:spPr>
        <p:txBody>
          <a:bodyPr/>
          <a:lstStyle/>
          <a:p>
            <a:r>
              <a:rPr lang="en-US">
                <a:ea typeface="+mj-lt"/>
                <a:cs typeface="+mj-lt"/>
              </a:rPr>
              <a:t>Driver controls</a:t>
            </a:r>
            <a:br>
              <a:rPr lang="en-US">
                <a:ea typeface="+mj-lt"/>
                <a:cs typeface="+mj-lt"/>
              </a:rPr>
            </a:br>
            <a:r>
              <a:rPr lang="en-US">
                <a:ea typeface="+mj-lt"/>
                <a:cs typeface="+mj-lt"/>
              </a:rPr>
              <a:t>AREAS OF CONCERN</a:t>
            </a:r>
          </a:p>
          <a:p>
            <a:endParaRPr lang="en-US">
              <a:ea typeface="+mj-lt"/>
              <a:cs typeface="+mj-lt"/>
            </a:endParaRPr>
          </a:p>
        </p:txBody>
      </p:sp>
      <p:sp>
        <p:nvSpPr>
          <p:cNvPr id="4" name="Text Placeholder 3">
            <a:extLst>
              <a:ext uri="{FF2B5EF4-FFF2-40B4-BE49-F238E27FC236}">
                <a16:creationId xmlns:a16="http://schemas.microsoft.com/office/drawing/2014/main" id="{9ABA17E7-59EC-8FD3-CC37-FBEF8FA29966}"/>
              </a:ext>
            </a:extLst>
          </p:cNvPr>
          <p:cNvSpPr>
            <a:spLocks noGrp="1"/>
          </p:cNvSpPr>
          <p:nvPr>
            <p:ph type="body" sz="half" idx="2"/>
          </p:nvPr>
        </p:nvSpPr>
        <p:spPr>
          <a:xfrm>
            <a:off x="652372" y="2697480"/>
            <a:ext cx="10574882" cy="3171508"/>
          </a:xfrm>
        </p:spPr>
        <p:txBody>
          <a:bodyPr vert="horz" lIns="91440" tIns="45720" rIns="91440" bIns="45720" rtlCol="0" anchor="t">
            <a:normAutofit/>
          </a:bodyPr>
          <a:lstStyle/>
          <a:p>
            <a:pPr marL="285750" indent="-285750">
              <a:buChar char="•"/>
            </a:pPr>
            <a:r>
              <a:rPr lang="en-US"/>
              <a:t>The system should be well designed in such a way that the switching between Manual mode to automatic and automatic to manual should be done with ease and not causing problem for the user.</a:t>
            </a:r>
          </a:p>
          <a:p>
            <a:pPr marL="285750" indent="-285750">
              <a:buChar char="•"/>
            </a:pPr>
            <a:r>
              <a:rPr lang="en-US"/>
              <a:t>The Display integrated should be very fast for displaying the messages and should be taken care of that the glitch does not occur while the message is being portrayed.</a:t>
            </a:r>
          </a:p>
          <a:p>
            <a:pPr marL="285750" indent="-285750">
              <a:buChar char="•"/>
            </a:pPr>
            <a:r>
              <a:rPr lang="en-US"/>
              <a:t>If the car's system will not detect that the car is on the perfect route despite of not being on the route can cause accidents at that time , if the user selects the automatic mode.</a:t>
            </a:r>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a:p>
            <a:pPr marL="285750" indent="-285750">
              <a:buChar char="•"/>
            </a:pPr>
            <a:endParaRPr lang="en-US"/>
          </a:p>
        </p:txBody>
      </p:sp>
      <p:sp>
        <p:nvSpPr>
          <p:cNvPr id="5" name="Text Placeholder 3">
            <a:extLst>
              <a:ext uri="{FF2B5EF4-FFF2-40B4-BE49-F238E27FC236}">
                <a16:creationId xmlns:a16="http://schemas.microsoft.com/office/drawing/2014/main" id="{31C72AAB-6EDC-E59A-B3EC-479E388B1C65}"/>
              </a:ext>
            </a:extLst>
          </p:cNvPr>
          <p:cNvSpPr txBox="1">
            <a:spLocks/>
          </p:cNvSpPr>
          <p:nvPr/>
        </p:nvSpPr>
        <p:spPr>
          <a:xfrm>
            <a:off x="6202032" y="267706"/>
            <a:ext cx="4119654" cy="3171508"/>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tx1"/>
              </a:buClr>
              <a:buSzPct val="7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Clr>
                <a:schemeClr val="tx1"/>
              </a:buClr>
              <a:buSzPct val="7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Clr>
                <a:schemeClr val="tx1"/>
              </a:buClr>
              <a:buSzPct val="7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Clr>
                <a:schemeClr val="tx1"/>
              </a:buClr>
              <a:buSzPct val="7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u="sng">
              <a:solidFill>
                <a:srgbClr val="FF0000"/>
              </a:solidFill>
            </a:endParaRPr>
          </a:p>
        </p:txBody>
      </p:sp>
    </p:spTree>
    <p:extLst>
      <p:ext uri="{BB962C8B-B14F-4D97-AF65-F5344CB8AC3E}">
        <p14:creationId xmlns:p14="http://schemas.microsoft.com/office/powerpoint/2010/main" val="235339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464D-7DF7-9214-4A73-1115B587657B}"/>
              </a:ext>
            </a:extLst>
          </p:cNvPr>
          <p:cNvSpPr>
            <a:spLocks noGrp="1"/>
          </p:cNvSpPr>
          <p:nvPr>
            <p:ph type="title"/>
          </p:nvPr>
        </p:nvSpPr>
        <p:spPr>
          <a:xfrm>
            <a:off x="652372" y="647700"/>
            <a:ext cx="4119654" cy="1714500"/>
          </a:xfrm>
        </p:spPr>
        <p:txBody>
          <a:bodyPr anchor="b">
            <a:normAutofit/>
          </a:bodyPr>
          <a:lstStyle/>
          <a:p>
            <a:pPr>
              <a:lnSpc>
                <a:spcPct val="110000"/>
              </a:lnSpc>
            </a:pPr>
            <a:r>
              <a:rPr lang="en-US" b="1"/>
              <a:t>Diagnostic Information Generation</a:t>
            </a:r>
          </a:p>
        </p:txBody>
      </p:sp>
      <p:sp>
        <p:nvSpPr>
          <p:cNvPr id="4" name="Text Placeholder 3">
            <a:extLst>
              <a:ext uri="{FF2B5EF4-FFF2-40B4-BE49-F238E27FC236}">
                <a16:creationId xmlns:a16="http://schemas.microsoft.com/office/drawing/2014/main" id="{BD461D04-45D4-C23A-E258-457F6DECB3F5}"/>
              </a:ext>
            </a:extLst>
          </p:cNvPr>
          <p:cNvSpPr>
            <a:spLocks noGrp="1"/>
          </p:cNvSpPr>
          <p:nvPr>
            <p:ph type="body" sz="half" idx="2"/>
          </p:nvPr>
        </p:nvSpPr>
        <p:spPr>
          <a:xfrm>
            <a:off x="652372" y="2697480"/>
            <a:ext cx="4119654" cy="3171508"/>
          </a:xfrm>
        </p:spPr>
        <p:txBody>
          <a:bodyPr vert="horz" lIns="91440" tIns="45720" rIns="91440" bIns="45720" rtlCol="0" anchor="t">
            <a:normAutofit fontScale="77500" lnSpcReduction="20000"/>
          </a:bodyPr>
          <a:lstStyle/>
          <a:p>
            <a:r>
              <a:rPr lang="en-US" u="sng">
                <a:ea typeface="+mn-lt"/>
                <a:cs typeface="+mn-lt"/>
              </a:rPr>
              <a:t>Description :</a:t>
            </a:r>
            <a:endParaRPr lang="en-US">
              <a:ea typeface="+mn-lt"/>
              <a:cs typeface="+mn-lt"/>
            </a:endParaRPr>
          </a:p>
          <a:p>
            <a:pPr marL="342900" indent="-342900">
              <a:buFont typeface="Arial,Sans-Serif"/>
              <a:buChar char="•"/>
            </a:pPr>
            <a:r>
              <a:rPr lang="en-US">
                <a:ea typeface="+mn-lt"/>
                <a:cs typeface="+mn-lt"/>
              </a:rPr>
              <a:t>This component is responsible for generating diagnostic information about the vehicle and its components. It collects data from the various components and then analyzes it to generate reports. Key objects include the sensors, control algorithms, and diagnostic software.</a:t>
            </a:r>
            <a:endParaRPr lang="en-US"/>
          </a:p>
          <a:p>
            <a:pPr marL="342900" indent="-342900">
              <a:buFont typeface="Arial,Sans-Serif"/>
              <a:buChar char="•"/>
            </a:pPr>
            <a:r>
              <a:rPr lang="en-US">
                <a:ea typeface="+mn-lt"/>
                <a:cs typeface="+mn-lt"/>
              </a:rPr>
              <a:t>The Navigation Messaging System (NMS) is built into the ARC framework. </a:t>
            </a:r>
          </a:p>
          <a:p>
            <a:pPr marL="342900" indent="-342900">
              <a:buFont typeface="Arial,Sans-Serif"/>
              <a:buChar char="•"/>
            </a:pPr>
            <a:r>
              <a:rPr lang="en-US">
                <a:ea typeface="+mn-lt"/>
                <a:cs typeface="+mn-lt"/>
              </a:rPr>
              <a:t>It allows skills to push data (location &amp; obstacle detection) into the messaging system. Then, mapping/navigation SLAM skills can subscribe to the navigation events. The NMS was designed to provide transparent Navigation to the user in ARC</a:t>
            </a:r>
            <a:endParaRPr lang="en-US"/>
          </a:p>
          <a:p>
            <a:endParaRPr lang="en-US"/>
          </a:p>
          <a:p>
            <a:endParaRPr lang="en-US"/>
          </a:p>
          <a:p>
            <a:endParaRPr lang="en-US" u="sng"/>
          </a:p>
        </p:txBody>
      </p:sp>
      <p:pic>
        <p:nvPicPr>
          <p:cNvPr id="6" name="Picture 6" descr="Diagram, shape&#10;&#10;Description automatically generated">
            <a:extLst>
              <a:ext uri="{FF2B5EF4-FFF2-40B4-BE49-F238E27FC236}">
                <a16:creationId xmlns:a16="http://schemas.microsoft.com/office/drawing/2014/main" id="{84838E2C-8EB9-1A92-8A4C-5722767109CD}"/>
              </a:ext>
            </a:extLst>
          </p:cNvPr>
          <p:cNvPicPr>
            <a:picLocks noChangeAspect="1"/>
          </p:cNvPicPr>
          <p:nvPr/>
        </p:nvPicPr>
        <p:blipFill>
          <a:blip r:embed="rId2"/>
          <a:stretch>
            <a:fillRect/>
          </a:stretch>
        </p:blipFill>
        <p:spPr>
          <a:xfrm>
            <a:off x="5084400" y="359400"/>
            <a:ext cx="7093200" cy="5797200"/>
          </a:xfrm>
          <a:prstGeom prst="rect">
            <a:avLst/>
          </a:prstGeom>
        </p:spPr>
      </p:pic>
    </p:spTree>
    <p:extLst>
      <p:ext uri="{BB962C8B-B14F-4D97-AF65-F5344CB8AC3E}">
        <p14:creationId xmlns:p14="http://schemas.microsoft.com/office/powerpoint/2010/main" val="217520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5BD9-286C-A740-E625-3D20CA556CD5}"/>
              </a:ext>
            </a:extLst>
          </p:cNvPr>
          <p:cNvSpPr>
            <a:spLocks noGrp="1"/>
          </p:cNvSpPr>
          <p:nvPr>
            <p:ph type="title"/>
          </p:nvPr>
        </p:nvSpPr>
        <p:spPr>
          <a:xfrm>
            <a:off x="715872" y="457200"/>
            <a:ext cx="6351225" cy="1714500"/>
          </a:xfrm>
        </p:spPr>
        <p:txBody>
          <a:bodyPr/>
          <a:lstStyle/>
          <a:p>
            <a:r>
              <a:rPr lang="en-US" b="1">
                <a:ea typeface="+mj-lt"/>
                <a:cs typeface="+mj-lt"/>
              </a:rPr>
              <a:t>DIAGNOSTIC INFORMATION GENERATION</a:t>
            </a:r>
            <a:endParaRPr lang="en-US"/>
          </a:p>
        </p:txBody>
      </p:sp>
      <p:sp>
        <p:nvSpPr>
          <p:cNvPr id="4" name="Text Placeholder 3">
            <a:extLst>
              <a:ext uri="{FF2B5EF4-FFF2-40B4-BE49-F238E27FC236}">
                <a16:creationId xmlns:a16="http://schemas.microsoft.com/office/drawing/2014/main" id="{0D010D3A-57CD-3DDB-1EC9-8D004CE673CE}"/>
              </a:ext>
            </a:extLst>
          </p:cNvPr>
          <p:cNvSpPr>
            <a:spLocks noGrp="1"/>
          </p:cNvSpPr>
          <p:nvPr>
            <p:ph type="body" sz="half" idx="2"/>
          </p:nvPr>
        </p:nvSpPr>
        <p:spPr/>
        <p:txBody>
          <a:bodyPr vert="horz" lIns="91440" tIns="45720" rIns="91440" bIns="45720" rtlCol="0" anchor="t">
            <a:normAutofit/>
          </a:bodyPr>
          <a:lstStyle/>
          <a:p>
            <a:r>
              <a:rPr lang="en-US" u="sng">
                <a:ea typeface="+mn-lt"/>
                <a:cs typeface="+mn-lt"/>
              </a:rPr>
              <a:t>Key Objects:</a:t>
            </a:r>
            <a:endParaRPr lang="en-US">
              <a:ea typeface="+mn-lt"/>
              <a:cs typeface="+mn-lt"/>
            </a:endParaRPr>
          </a:p>
          <a:p>
            <a:r>
              <a:rPr lang="en-US">
                <a:ea typeface="+mn-lt"/>
                <a:cs typeface="+mn-lt"/>
              </a:rPr>
              <a:t>There are two sensor groups</a:t>
            </a:r>
          </a:p>
          <a:p>
            <a:r>
              <a:rPr lang="en-US">
                <a:ea typeface="+mn-lt"/>
                <a:cs typeface="+mn-lt"/>
              </a:rPr>
              <a:t>Group1-&gt; Bump Sensor,360 Lidar Sensor, Ultrasonic diagnostic sensor</a:t>
            </a:r>
          </a:p>
          <a:p>
            <a:r>
              <a:rPr lang="en-US">
                <a:ea typeface="+mn-lt"/>
                <a:cs typeface="+mn-lt"/>
              </a:rPr>
              <a:t>Group2-&gt; Intel Real Sense T265,Indoor Positioning System, Wheel Endurance</a:t>
            </a:r>
            <a:endParaRPr lang="en-US"/>
          </a:p>
        </p:txBody>
      </p:sp>
      <p:pic>
        <p:nvPicPr>
          <p:cNvPr id="5" name="Picture 5" descr="A picture containing electronics, camera&#10;&#10;Description automatically generated">
            <a:extLst>
              <a:ext uri="{FF2B5EF4-FFF2-40B4-BE49-F238E27FC236}">
                <a16:creationId xmlns:a16="http://schemas.microsoft.com/office/drawing/2014/main" id="{B32EBD4F-46F3-D277-A606-BC8B76BAAD60}"/>
              </a:ext>
            </a:extLst>
          </p:cNvPr>
          <p:cNvPicPr>
            <a:picLocks noChangeAspect="1"/>
          </p:cNvPicPr>
          <p:nvPr/>
        </p:nvPicPr>
        <p:blipFill>
          <a:blip r:embed="rId2"/>
          <a:stretch>
            <a:fillRect/>
          </a:stretch>
        </p:blipFill>
        <p:spPr>
          <a:xfrm>
            <a:off x="4724400" y="2057400"/>
            <a:ext cx="2743200" cy="2743200"/>
          </a:xfrm>
          <a:prstGeom prst="rect">
            <a:avLst/>
          </a:prstGeom>
        </p:spPr>
      </p:pic>
      <p:pic>
        <p:nvPicPr>
          <p:cNvPr id="6" name="Picture 6" descr="Icon&#10;&#10;Description automatically generated">
            <a:extLst>
              <a:ext uri="{FF2B5EF4-FFF2-40B4-BE49-F238E27FC236}">
                <a16:creationId xmlns:a16="http://schemas.microsoft.com/office/drawing/2014/main" id="{97272D26-00AC-AB0E-3CEC-9BB0CFFC76A2}"/>
              </a:ext>
            </a:extLst>
          </p:cNvPr>
          <p:cNvPicPr>
            <a:picLocks noChangeAspect="1"/>
          </p:cNvPicPr>
          <p:nvPr/>
        </p:nvPicPr>
        <p:blipFill>
          <a:blip r:embed="rId3"/>
          <a:stretch>
            <a:fillRect/>
          </a:stretch>
        </p:blipFill>
        <p:spPr>
          <a:xfrm>
            <a:off x="4724400" y="2057400"/>
            <a:ext cx="2743200" cy="2743200"/>
          </a:xfrm>
          <a:prstGeom prst="rect">
            <a:avLst/>
          </a:prstGeom>
        </p:spPr>
      </p:pic>
      <p:pic>
        <p:nvPicPr>
          <p:cNvPr id="7" name="Picture 7" descr="Icon&#10;&#10;Description automatically generated">
            <a:extLst>
              <a:ext uri="{FF2B5EF4-FFF2-40B4-BE49-F238E27FC236}">
                <a16:creationId xmlns:a16="http://schemas.microsoft.com/office/drawing/2014/main" id="{4FC1922B-7262-F5DE-0B95-6C1E1E9FB172}"/>
              </a:ext>
            </a:extLst>
          </p:cNvPr>
          <p:cNvPicPr>
            <a:picLocks noChangeAspect="1"/>
          </p:cNvPicPr>
          <p:nvPr/>
        </p:nvPicPr>
        <p:blipFill>
          <a:blip r:embed="rId3"/>
          <a:stretch>
            <a:fillRect/>
          </a:stretch>
        </p:blipFill>
        <p:spPr>
          <a:xfrm>
            <a:off x="4724400" y="2057400"/>
            <a:ext cx="2743200" cy="2743200"/>
          </a:xfrm>
          <a:prstGeom prst="rect">
            <a:avLst/>
          </a:prstGeom>
        </p:spPr>
      </p:pic>
      <p:pic>
        <p:nvPicPr>
          <p:cNvPr id="8" name="Picture 8" descr="A picture containing electronics, camera&#10;&#10;Description automatically generated">
            <a:extLst>
              <a:ext uri="{FF2B5EF4-FFF2-40B4-BE49-F238E27FC236}">
                <a16:creationId xmlns:a16="http://schemas.microsoft.com/office/drawing/2014/main" id="{F659E495-F942-EA05-83D4-6A4B0314BFD1}"/>
              </a:ext>
            </a:extLst>
          </p:cNvPr>
          <p:cNvPicPr>
            <a:picLocks noChangeAspect="1"/>
          </p:cNvPicPr>
          <p:nvPr/>
        </p:nvPicPr>
        <p:blipFill>
          <a:blip r:embed="rId2"/>
          <a:stretch>
            <a:fillRect/>
          </a:stretch>
        </p:blipFill>
        <p:spPr>
          <a:xfrm>
            <a:off x="7841673" y="859971"/>
            <a:ext cx="2743200" cy="2743200"/>
          </a:xfrm>
          <a:prstGeom prst="rect">
            <a:avLst/>
          </a:prstGeom>
        </p:spPr>
      </p:pic>
    </p:spTree>
    <p:extLst>
      <p:ext uri="{BB962C8B-B14F-4D97-AF65-F5344CB8AC3E}">
        <p14:creationId xmlns:p14="http://schemas.microsoft.com/office/powerpoint/2010/main" val="2284927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F30D-F209-2B9E-5320-0ADEA11F5D6D}"/>
              </a:ext>
            </a:extLst>
          </p:cNvPr>
          <p:cNvSpPr>
            <a:spLocks noGrp="1"/>
          </p:cNvSpPr>
          <p:nvPr>
            <p:ph type="title"/>
          </p:nvPr>
        </p:nvSpPr>
        <p:spPr>
          <a:xfrm>
            <a:off x="652372" y="647700"/>
            <a:ext cx="6390935" cy="1714500"/>
          </a:xfrm>
        </p:spPr>
        <p:txBody>
          <a:bodyPr/>
          <a:lstStyle/>
          <a:p>
            <a:r>
              <a:rPr lang="en-US" b="1">
                <a:ea typeface="+mj-lt"/>
                <a:cs typeface="+mj-lt"/>
              </a:rPr>
              <a:t>DIAGNOSTIC INFORMATION GENERATION</a:t>
            </a:r>
            <a:endParaRPr lang="en-US"/>
          </a:p>
        </p:txBody>
      </p:sp>
      <p:sp>
        <p:nvSpPr>
          <p:cNvPr id="4" name="Text Placeholder 3">
            <a:extLst>
              <a:ext uri="{FF2B5EF4-FFF2-40B4-BE49-F238E27FC236}">
                <a16:creationId xmlns:a16="http://schemas.microsoft.com/office/drawing/2014/main" id="{B43C9D96-060F-41E7-A581-93E8C6327DAB}"/>
              </a:ext>
            </a:extLst>
          </p:cNvPr>
          <p:cNvSpPr>
            <a:spLocks noGrp="1"/>
          </p:cNvSpPr>
          <p:nvPr>
            <p:ph type="body" sz="half" idx="2"/>
          </p:nvPr>
        </p:nvSpPr>
        <p:spPr/>
        <p:txBody>
          <a:bodyPr vert="horz" lIns="91440" tIns="45720" rIns="91440" bIns="45720" rtlCol="0" anchor="t">
            <a:normAutofit fontScale="92500" lnSpcReduction="10000"/>
          </a:bodyPr>
          <a:lstStyle/>
          <a:p>
            <a:r>
              <a:rPr lang="en-US" u="sng"/>
              <a:t>Areas of Concern</a:t>
            </a:r>
          </a:p>
          <a:p>
            <a:pPr marL="285750" indent="-285750">
              <a:buChar char="•"/>
            </a:pPr>
            <a:r>
              <a:rPr lang="en-US">
                <a:ea typeface="+mn-lt"/>
                <a:cs typeface="+mn-lt"/>
              </a:rPr>
              <a:t>One or more System Status Messages shall  be generated indicating the </a:t>
            </a:r>
            <a:br>
              <a:rPr lang="en-US">
                <a:ea typeface="+mn-lt"/>
                <a:cs typeface="+mn-lt"/>
              </a:rPr>
            </a:br>
            <a:r>
              <a:rPr lang="en-US">
                <a:ea typeface="+mn-lt"/>
                <a:cs typeface="+mn-lt"/>
              </a:rPr>
              <a:t>reason that automatic steering has ceased.</a:t>
            </a:r>
          </a:p>
          <a:p>
            <a:pPr marL="285750" indent="-285750">
              <a:buChar char="•"/>
            </a:pPr>
            <a:r>
              <a:rPr lang="en-US">
                <a:ea typeface="+mn-lt"/>
                <a:cs typeface="+mn-lt"/>
              </a:rPr>
              <a:t>The Navigation system has to generate the message when ceased with the relevant ceased message.</a:t>
            </a:r>
            <a:endParaRPr lang="en-US"/>
          </a:p>
          <a:p>
            <a:pPr marL="285750" indent="-285750">
              <a:buChar char="•"/>
            </a:pPr>
            <a:r>
              <a:rPr lang="en-US">
                <a:ea typeface="+mn-lt"/>
                <a:cs typeface="+mn-lt"/>
              </a:rPr>
              <a:t>The Navigation system should not accept any massages from routing component until restarted of the vehicle has been ceased.</a:t>
            </a:r>
            <a:endParaRPr lang="en-US"/>
          </a:p>
        </p:txBody>
      </p:sp>
      <p:pic>
        <p:nvPicPr>
          <p:cNvPr id="3" name="Picture 5" descr="A picture containing text, device, control panel&#10;&#10;Description automatically generated">
            <a:extLst>
              <a:ext uri="{FF2B5EF4-FFF2-40B4-BE49-F238E27FC236}">
                <a16:creationId xmlns:a16="http://schemas.microsoft.com/office/drawing/2014/main" id="{F4B0B5D1-5F49-3948-49F0-CAB1BC8A8C6A}"/>
              </a:ext>
            </a:extLst>
          </p:cNvPr>
          <p:cNvPicPr>
            <a:picLocks noChangeAspect="1"/>
          </p:cNvPicPr>
          <p:nvPr/>
        </p:nvPicPr>
        <p:blipFill>
          <a:blip r:embed="rId2"/>
          <a:stretch>
            <a:fillRect/>
          </a:stretch>
        </p:blipFill>
        <p:spPr>
          <a:xfrm>
            <a:off x="6099959" y="2373626"/>
            <a:ext cx="5108367" cy="3496202"/>
          </a:xfrm>
          <a:prstGeom prst="rect">
            <a:avLst/>
          </a:prstGeom>
        </p:spPr>
      </p:pic>
    </p:spTree>
    <p:extLst>
      <p:ext uri="{BB962C8B-B14F-4D97-AF65-F5344CB8AC3E}">
        <p14:creationId xmlns:p14="http://schemas.microsoft.com/office/powerpoint/2010/main" val="3537792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F30D-F209-2B9E-5320-0ADEA11F5D6D}"/>
              </a:ext>
            </a:extLst>
          </p:cNvPr>
          <p:cNvSpPr>
            <a:spLocks noGrp="1"/>
          </p:cNvSpPr>
          <p:nvPr>
            <p:ph type="title"/>
          </p:nvPr>
        </p:nvSpPr>
        <p:spPr>
          <a:xfrm>
            <a:off x="652372" y="647700"/>
            <a:ext cx="10430972" cy="478048"/>
          </a:xfrm>
        </p:spPr>
        <p:txBody>
          <a:bodyPr/>
          <a:lstStyle/>
          <a:p>
            <a:r>
              <a:rPr lang="en-US" b="1"/>
              <a:t>Most important component in the design &amp; Why</a:t>
            </a:r>
          </a:p>
        </p:txBody>
      </p:sp>
      <p:sp>
        <p:nvSpPr>
          <p:cNvPr id="6" name="Text Placeholder 5">
            <a:extLst>
              <a:ext uri="{FF2B5EF4-FFF2-40B4-BE49-F238E27FC236}">
                <a16:creationId xmlns:a16="http://schemas.microsoft.com/office/drawing/2014/main" id="{222B5CE0-494A-D066-1C00-795BFA7ED8C4}"/>
              </a:ext>
            </a:extLst>
          </p:cNvPr>
          <p:cNvSpPr>
            <a:spLocks noGrp="1"/>
          </p:cNvSpPr>
          <p:nvPr>
            <p:ph type="body" sz="half" idx="2"/>
          </p:nvPr>
        </p:nvSpPr>
        <p:spPr>
          <a:xfrm>
            <a:off x="652372" y="1245367"/>
            <a:ext cx="6765087" cy="4623621"/>
          </a:xfrm>
          <a:solidFill>
            <a:schemeClr val="bg1"/>
          </a:solidFill>
        </p:spPr>
        <p:txBody>
          <a:bodyPr vert="horz" lIns="91440" tIns="45720" rIns="91440" bIns="45720" rtlCol="0" anchor="t">
            <a:normAutofit fontScale="85000" lnSpcReduction="20000"/>
          </a:bodyPr>
          <a:lstStyle/>
          <a:p>
            <a:r>
              <a:rPr lang="en-US" dirty="0"/>
              <a:t>Controller:</a:t>
            </a:r>
          </a:p>
          <a:p>
            <a:pPr marL="285750" indent="-285750">
              <a:buChar char="•"/>
            </a:pPr>
            <a:r>
              <a:rPr lang="en-US" dirty="0"/>
              <a:t>It’s the main control unit of the product. It has control of the whole product. It’s the central processing unit. </a:t>
            </a:r>
          </a:p>
          <a:p>
            <a:pPr marL="285750" indent="-285750">
              <a:buChar char="•"/>
            </a:pPr>
            <a:r>
              <a:rPr lang="en-US" dirty="0"/>
              <a:t>In Architecture, the Controller is planned using intel sky lake ration based architecture.</a:t>
            </a:r>
          </a:p>
          <a:p>
            <a:r>
              <a:rPr lang="en-US" dirty="0"/>
              <a:t>Position &amp; Velocity:</a:t>
            </a:r>
          </a:p>
          <a:p>
            <a:pPr marL="285750" indent="-285750">
              <a:buChar char="•"/>
            </a:pPr>
            <a:r>
              <a:rPr lang="en-US" dirty="0"/>
              <a:t>Position &amp; Velocity component has important LIDAR, CAMERA sensor which is essential for the entire product.</a:t>
            </a:r>
          </a:p>
          <a:p>
            <a:pPr marL="285750" indent="-285750">
              <a:buChar char="•"/>
            </a:pPr>
            <a:r>
              <a:rPr lang="en-US" dirty="0"/>
              <a:t>It works closely with most of the all other components like OBDII, Controller, Steering. </a:t>
            </a:r>
          </a:p>
          <a:p>
            <a:r>
              <a:rPr lang="en-US" dirty="0"/>
              <a:t>Steering:</a:t>
            </a:r>
          </a:p>
          <a:p>
            <a:pPr marL="285750" indent="-285750">
              <a:buChar char="•"/>
            </a:pPr>
            <a:r>
              <a:rPr lang="en-US" dirty="0"/>
              <a:t>Steering is one of the most important components in the design since,  navigation cannot act without it. </a:t>
            </a:r>
          </a:p>
          <a:p>
            <a:pPr marL="285750" indent="-285750">
              <a:buChar char="•"/>
            </a:pPr>
            <a:r>
              <a:rPr lang="en-US" dirty="0"/>
              <a:t>The steering also closely interacts with other components, it can help user or driver to take over when there is an emergency or unavoidable situation.</a:t>
            </a:r>
          </a:p>
          <a:p>
            <a:endParaRPr lang="en-US"/>
          </a:p>
          <a:p>
            <a:endParaRPr lang="en-US"/>
          </a:p>
          <a:p>
            <a:endParaRPr lang="en-US"/>
          </a:p>
          <a:p>
            <a:endParaRPr lang="en-US"/>
          </a:p>
          <a:p>
            <a:endParaRPr lang="en-US"/>
          </a:p>
        </p:txBody>
      </p:sp>
      <p:pic>
        <p:nvPicPr>
          <p:cNvPr id="8" name="Picture 10" descr="Icon&#10;&#10;Description automatically generated">
            <a:extLst>
              <a:ext uri="{FF2B5EF4-FFF2-40B4-BE49-F238E27FC236}">
                <a16:creationId xmlns:a16="http://schemas.microsoft.com/office/drawing/2014/main" id="{9E02D2C6-8C4F-4E33-8D85-C0BE0F5BAC2E}"/>
              </a:ext>
            </a:extLst>
          </p:cNvPr>
          <p:cNvPicPr>
            <a:picLocks noChangeAspect="1"/>
          </p:cNvPicPr>
          <p:nvPr/>
        </p:nvPicPr>
        <p:blipFill>
          <a:blip r:embed="rId2"/>
          <a:stretch>
            <a:fillRect/>
          </a:stretch>
        </p:blipFill>
        <p:spPr>
          <a:xfrm>
            <a:off x="8263472" y="1358408"/>
            <a:ext cx="2743200" cy="2057400"/>
          </a:xfrm>
          <a:prstGeom prst="rect">
            <a:avLst/>
          </a:prstGeom>
        </p:spPr>
      </p:pic>
      <p:pic>
        <p:nvPicPr>
          <p:cNvPr id="10" name="Picture 2" descr="A picture containing indoor&#10;&#10;Description automatically generated">
            <a:extLst>
              <a:ext uri="{FF2B5EF4-FFF2-40B4-BE49-F238E27FC236}">
                <a16:creationId xmlns:a16="http://schemas.microsoft.com/office/drawing/2014/main" id="{54C8E40D-F9FF-EBCC-2B50-9B48BACD0629}"/>
              </a:ext>
            </a:extLst>
          </p:cNvPr>
          <p:cNvPicPr>
            <a:picLocks noChangeAspect="1"/>
          </p:cNvPicPr>
          <p:nvPr/>
        </p:nvPicPr>
        <p:blipFill rotWithShape="1">
          <a:blip r:embed="rId3"/>
          <a:srcRect t="4064" r="3" b="8283"/>
          <a:stretch/>
        </p:blipFill>
        <p:spPr>
          <a:xfrm>
            <a:off x="8267928" y="3559844"/>
            <a:ext cx="2905073" cy="2570671"/>
          </a:xfrm>
          <a:prstGeom prst="rect">
            <a:avLst/>
          </a:prstGeom>
          <a:noFill/>
        </p:spPr>
      </p:pic>
    </p:spTree>
    <p:extLst>
      <p:ext uri="{BB962C8B-B14F-4D97-AF65-F5344CB8AC3E}">
        <p14:creationId xmlns:p14="http://schemas.microsoft.com/office/powerpoint/2010/main" val="145805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F30D-F209-2B9E-5320-0ADEA11F5D6D}"/>
              </a:ext>
            </a:extLst>
          </p:cNvPr>
          <p:cNvSpPr>
            <a:spLocks noGrp="1"/>
          </p:cNvSpPr>
          <p:nvPr>
            <p:ph type="title"/>
          </p:nvPr>
        </p:nvSpPr>
        <p:spPr>
          <a:xfrm>
            <a:off x="652372" y="647700"/>
            <a:ext cx="10430972" cy="478048"/>
          </a:xfrm>
        </p:spPr>
        <p:txBody>
          <a:bodyPr/>
          <a:lstStyle/>
          <a:p>
            <a:r>
              <a:rPr lang="en-US" b="1"/>
              <a:t>Most important component in the design &amp; Why</a:t>
            </a:r>
          </a:p>
        </p:txBody>
      </p:sp>
      <p:sp>
        <p:nvSpPr>
          <p:cNvPr id="6" name="Text Placeholder 5">
            <a:extLst>
              <a:ext uri="{FF2B5EF4-FFF2-40B4-BE49-F238E27FC236}">
                <a16:creationId xmlns:a16="http://schemas.microsoft.com/office/drawing/2014/main" id="{222B5CE0-494A-D066-1C00-795BFA7ED8C4}"/>
              </a:ext>
            </a:extLst>
          </p:cNvPr>
          <p:cNvSpPr>
            <a:spLocks noGrp="1"/>
          </p:cNvSpPr>
          <p:nvPr>
            <p:ph type="body" sz="half" idx="2"/>
          </p:nvPr>
        </p:nvSpPr>
        <p:spPr>
          <a:xfrm>
            <a:off x="652372" y="1245367"/>
            <a:ext cx="4378446" cy="4623621"/>
          </a:xfrm>
          <a:solidFill>
            <a:schemeClr val="bg1"/>
          </a:solidFill>
        </p:spPr>
        <p:txBody>
          <a:bodyPr vert="horz" lIns="91440" tIns="45720" rIns="91440" bIns="45720" rtlCol="0" anchor="t">
            <a:normAutofit/>
          </a:bodyPr>
          <a:lstStyle/>
          <a:p>
            <a:r>
              <a:rPr lang="en-US"/>
              <a:t>Emergency Actions</a:t>
            </a:r>
          </a:p>
          <a:p>
            <a:pPr marL="285750" indent="-285750">
              <a:buChar char="•"/>
            </a:pPr>
            <a:r>
              <a:rPr lang="en-US"/>
              <a:t>Emergency action is also an important component, when there is a unavoidable circumstances arises during the navigation or auto steering, there could be a SOS call might get required. </a:t>
            </a:r>
          </a:p>
          <a:p>
            <a:pPr marL="285750" indent="-285750">
              <a:buChar char="•"/>
            </a:pPr>
            <a:r>
              <a:rPr lang="en-US"/>
              <a:t>Emergency action module which is OBD, which need to notify the driver to take over the steering when there is an obstacle is found which is not visible in the sensor at the expected interval. </a:t>
            </a:r>
          </a:p>
          <a:p>
            <a:pPr marL="285750" indent="-285750">
              <a:buChar char="•"/>
            </a:pPr>
            <a:r>
              <a:rPr lang="en-US"/>
              <a:t>Thus, its important to avoid collision or impact.. :</a:t>
            </a:r>
          </a:p>
          <a:p>
            <a:endParaRPr lang="en-US"/>
          </a:p>
        </p:txBody>
      </p:sp>
      <p:pic>
        <p:nvPicPr>
          <p:cNvPr id="3" name="Picture 3" descr="Diagram&#10;&#10;Description automatically generated">
            <a:extLst>
              <a:ext uri="{FF2B5EF4-FFF2-40B4-BE49-F238E27FC236}">
                <a16:creationId xmlns:a16="http://schemas.microsoft.com/office/drawing/2014/main" id="{3D33E514-9F1B-EB50-333E-7D8C965FDEE5}"/>
              </a:ext>
            </a:extLst>
          </p:cNvPr>
          <p:cNvPicPr>
            <a:picLocks noChangeAspect="1"/>
          </p:cNvPicPr>
          <p:nvPr/>
        </p:nvPicPr>
        <p:blipFill>
          <a:blip r:embed="rId2"/>
          <a:stretch>
            <a:fillRect/>
          </a:stretch>
        </p:blipFill>
        <p:spPr>
          <a:xfrm>
            <a:off x="6292149" y="1124055"/>
            <a:ext cx="4708789" cy="4745960"/>
          </a:xfrm>
          <a:prstGeom prst="rect">
            <a:avLst/>
          </a:prstGeom>
        </p:spPr>
      </p:pic>
    </p:spTree>
    <p:extLst>
      <p:ext uri="{BB962C8B-B14F-4D97-AF65-F5344CB8AC3E}">
        <p14:creationId xmlns:p14="http://schemas.microsoft.com/office/powerpoint/2010/main" val="1218654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F30D-F209-2B9E-5320-0ADEA11F5D6D}"/>
              </a:ext>
            </a:extLst>
          </p:cNvPr>
          <p:cNvSpPr>
            <a:spLocks noGrp="1"/>
          </p:cNvSpPr>
          <p:nvPr>
            <p:ph type="title"/>
          </p:nvPr>
        </p:nvSpPr>
        <p:spPr/>
        <p:txBody>
          <a:bodyPr/>
          <a:lstStyle/>
          <a:p>
            <a:r>
              <a:rPr lang="en-US" b="1"/>
              <a:t>Most important component in the design &amp; Why</a:t>
            </a:r>
          </a:p>
        </p:txBody>
      </p:sp>
      <p:sp>
        <p:nvSpPr>
          <p:cNvPr id="6" name="Text Placeholder 5">
            <a:extLst>
              <a:ext uri="{FF2B5EF4-FFF2-40B4-BE49-F238E27FC236}">
                <a16:creationId xmlns:a16="http://schemas.microsoft.com/office/drawing/2014/main" id="{222B5CE0-494A-D066-1C00-795BFA7ED8C4}"/>
              </a:ext>
            </a:extLst>
          </p:cNvPr>
          <p:cNvSpPr>
            <a:spLocks noGrp="1"/>
          </p:cNvSpPr>
          <p:nvPr>
            <p:ph idx="1"/>
          </p:nvPr>
        </p:nvSpPr>
        <p:spPr>
          <a:xfrm>
            <a:off x="652371" y="2095500"/>
            <a:ext cx="6439302" cy="4490447"/>
          </a:xfrm>
          <a:solidFill>
            <a:schemeClr val="bg1"/>
          </a:solidFill>
        </p:spPr>
        <p:txBody>
          <a:bodyPr vert="horz" lIns="91440" tIns="45720" rIns="91440" bIns="45720" rtlCol="0" anchor="t">
            <a:normAutofit fontScale="70000" lnSpcReduction="20000"/>
          </a:bodyPr>
          <a:lstStyle/>
          <a:p>
            <a:pPr marL="285750" indent="-285750">
              <a:buFont typeface="Arial,Sans-Serif" panose="020B0604020202020204" pitchFamily="34" charset="0"/>
            </a:pPr>
            <a:r>
              <a:rPr lang="en-US" b="1">
                <a:ea typeface="+mn-lt"/>
                <a:cs typeface="+mn-lt"/>
              </a:rPr>
              <a:t>Sensors: </a:t>
            </a:r>
            <a:r>
              <a:rPr lang="en-US">
                <a:ea typeface="+mn-lt"/>
                <a:cs typeface="+mn-lt"/>
              </a:rPr>
              <a:t>Sensors are one of the most important components of a navigation and automatic steering system. They are responsible for gathering data from the environment and providing the necessary information for the system to take action. Without sensors, the system would not be able to determine its location, heading, speed and other vital information. </a:t>
            </a:r>
          </a:p>
          <a:p>
            <a:pPr marL="285750" indent="-285750">
              <a:buFont typeface="Arial,Sans-Serif" panose="020B0604020202020204" pitchFamily="34" charset="0"/>
            </a:pPr>
            <a:r>
              <a:rPr lang="en-US" b="1">
                <a:ea typeface="+mn-lt"/>
                <a:cs typeface="+mn-lt"/>
              </a:rPr>
              <a:t>Control Unit: </a:t>
            </a:r>
            <a:r>
              <a:rPr lang="en-US">
                <a:ea typeface="+mn-lt"/>
                <a:cs typeface="+mn-lt"/>
              </a:rPr>
              <a:t>The control unit is the brain of the system and is responsible for interpreting the data from the sensors and making decisions. It also manages the motors, servos and other components of the system, sending commands to them to perform specific actions. Without the control unit, the system would not be able to make decisions or control the motors and servos. </a:t>
            </a:r>
          </a:p>
          <a:p>
            <a:pPr marL="285750" indent="-285750">
              <a:buFont typeface="Arial,Sans-Serif" panose="020B0604020202020204" pitchFamily="34" charset="0"/>
            </a:pPr>
            <a:r>
              <a:rPr lang="en-US" b="1">
                <a:ea typeface="+mn-lt"/>
                <a:cs typeface="+mn-lt"/>
              </a:rPr>
              <a:t>Motors and Servos: </a:t>
            </a:r>
            <a:r>
              <a:rPr lang="en-US">
                <a:ea typeface="+mn-lt"/>
                <a:cs typeface="+mn-lt"/>
              </a:rPr>
              <a:t>Motors and servos are responsible for moving the vehicle in response to the commands from the control unit. Without them, the system would not be able to move the vehicle or steer it in the right direction. </a:t>
            </a:r>
          </a:p>
          <a:p>
            <a:pPr marL="0" indent="0">
              <a:buNone/>
            </a:pPr>
            <a:r>
              <a:rPr lang="en-US">
                <a:ea typeface="+mn-lt"/>
                <a:cs typeface="+mn-lt"/>
              </a:rPr>
              <a:t>These components are all essential for a navigation and automatic steering system to function properly. Without them, the system would not be able to interpret data from the environment, make decisions or control the vehicle’s motion</a:t>
            </a:r>
          </a:p>
        </p:txBody>
      </p:sp>
      <p:pic>
        <p:nvPicPr>
          <p:cNvPr id="4" name="Picture 4" descr="Diagram&#10;&#10;Description automatically generated">
            <a:extLst>
              <a:ext uri="{FF2B5EF4-FFF2-40B4-BE49-F238E27FC236}">
                <a16:creationId xmlns:a16="http://schemas.microsoft.com/office/drawing/2014/main" id="{C68D39FA-7042-D5F1-8396-B26AE921654B}"/>
              </a:ext>
            </a:extLst>
          </p:cNvPr>
          <p:cNvPicPr>
            <a:picLocks noChangeAspect="1"/>
          </p:cNvPicPr>
          <p:nvPr/>
        </p:nvPicPr>
        <p:blipFill>
          <a:blip r:embed="rId2"/>
          <a:stretch>
            <a:fillRect/>
          </a:stretch>
        </p:blipFill>
        <p:spPr>
          <a:xfrm>
            <a:off x="7364400" y="1131223"/>
            <a:ext cx="4543200" cy="2303554"/>
          </a:xfrm>
          <a:prstGeom prst="rect">
            <a:avLst/>
          </a:prstGeom>
        </p:spPr>
      </p:pic>
    </p:spTree>
    <p:extLst>
      <p:ext uri="{BB962C8B-B14F-4D97-AF65-F5344CB8AC3E}">
        <p14:creationId xmlns:p14="http://schemas.microsoft.com/office/powerpoint/2010/main" val="1334372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44-D614-4210-31C1-0DFB5378BC20}"/>
              </a:ext>
            </a:extLst>
          </p:cNvPr>
          <p:cNvSpPr>
            <a:spLocks noGrp="1"/>
          </p:cNvSpPr>
          <p:nvPr>
            <p:ph type="title"/>
          </p:nvPr>
        </p:nvSpPr>
        <p:spPr>
          <a:xfrm>
            <a:off x="638764" y="89807"/>
            <a:ext cx="10625229" cy="970161"/>
          </a:xfrm>
        </p:spPr>
        <p:txBody>
          <a:bodyPr anchor="b">
            <a:normAutofit/>
          </a:bodyPr>
          <a:lstStyle/>
          <a:p>
            <a:r>
              <a:rPr lang="en-US" b="1"/>
              <a:t>Scrum Artifact</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3683D2D6-70B5-D987-0520-3D4419528F55}"/>
              </a:ext>
            </a:extLst>
          </p:cNvPr>
          <p:cNvPicPr>
            <a:picLocks noGrp="1" noChangeAspect="1"/>
          </p:cNvPicPr>
          <p:nvPr>
            <p:ph idx="1"/>
          </p:nvPr>
        </p:nvPicPr>
        <p:blipFill rotWithShape="1">
          <a:blip r:embed="rId2"/>
          <a:stretch/>
        </p:blipFill>
        <p:spPr>
          <a:xfrm>
            <a:off x="1760137" y="1074966"/>
            <a:ext cx="8561806" cy="5426526"/>
          </a:xfrm>
          <a:noFill/>
        </p:spPr>
      </p:pic>
    </p:spTree>
    <p:extLst>
      <p:ext uri="{BB962C8B-B14F-4D97-AF65-F5344CB8AC3E}">
        <p14:creationId xmlns:p14="http://schemas.microsoft.com/office/powerpoint/2010/main" val="1815975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44-D614-4210-31C1-0DFB5378BC20}"/>
              </a:ext>
            </a:extLst>
          </p:cNvPr>
          <p:cNvSpPr>
            <a:spLocks noGrp="1"/>
          </p:cNvSpPr>
          <p:nvPr>
            <p:ph type="title"/>
          </p:nvPr>
        </p:nvSpPr>
        <p:spPr>
          <a:xfrm>
            <a:off x="652371" y="647700"/>
            <a:ext cx="10625229" cy="575553"/>
          </a:xfrm>
        </p:spPr>
        <p:txBody>
          <a:bodyPr anchor="b">
            <a:normAutofit fontScale="90000"/>
          </a:bodyPr>
          <a:lstStyle/>
          <a:p>
            <a:r>
              <a:rPr lang="en-US" b="1"/>
              <a:t>Burndown Charts</a:t>
            </a:r>
            <a:endParaRPr lang="en-US"/>
          </a:p>
        </p:txBody>
      </p:sp>
      <p:pic>
        <p:nvPicPr>
          <p:cNvPr id="6" name="Picture 6" descr="Chart, line chart&#10;&#10;Description automatically generated">
            <a:extLst>
              <a:ext uri="{FF2B5EF4-FFF2-40B4-BE49-F238E27FC236}">
                <a16:creationId xmlns:a16="http://schemas.microsoft.com/office/drawing/2014/main" id="{F00A4B44-5FE2-0E2B-FBE2-F35DE2350A7A}"/>
              </a:ext>
            </a:extLst>
          </p:cNvPr>
          <p:cNvPicPr>
            <a:picLocks noGrp="1" noChangeAspect="1"/>
          </p:cNvPicPr>
          <p:nvPr>
            <p:ph sz="half" idx="1"/>
          </p:nvPr>
        </p:nvPicPr>
        <p:blipFill>
          <a:blip r:embed="rId2"/>
          <a:stretch>
            <a:fillRect/>
          </a:stretch>
        </p:blipFill>
        <p:spPr>
          <a:xfrm>
            <a:off x="914400" y="1415284"/>
            <a:ext cx="8284028" cy="4682161"/>
          </a:xfrm>
          <a:noFill/>
        </p:spPr>
      </p:pic>
    </p:spTree>
    <p:extLst>
      <p:ext uri="{BB962C8B-B14F-4D97-AF65-F5344CB8AC3E}">
        <p14:creationId xmlns:p14="http://schemas.microsoft.com/office/powerpoint/2010/main" val="3925612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44-D614-4210-31C1-0DFB5378BC20}"/>
              </a:ext>
            </a:extLst>
          </p:cNvPr>
          <p:cNvSpPr>
            <a:spLocks noGrp="1"/>
          </p:cNvSpPr>
          <p:nvPr>
            <p:ph type="title"/>
          </p:nvPr>
        </p:nvSpPr>
        <p:spPr>
          <a:xfrm>
            <a:off x="638764" y="89807"/>
            <a:ext cx="10625229" cy="970161"/>
          </a:xfrm>
        </p:spPr>
        <p:txBody>
          <a:bodyPr anchor="b">
            <a:normAutofit/>
          </a:bodyPr>
          <a:lstStyle/>
          <a:p>
            <a:r>
              <a:rPr lang="en-US" b="1"/>
              <a:t>Scrum MEETINGS</a:t>
            </a:r>
            <a:endParaRPr lang="en-US"/>
          </a:p>
        </p:txBody>
      </p:sp>
      <p:pic>
        <p:nvPicPr>
          <p:cNvPr id="6" name="Picture 6" descr="Table&#10;&#10;Description automatically generated">
            <a:extLst>
              <a:ext uri="{FF2B5EF4-FFF2-40B4-BE49-F238E27FC236}">
                <a16:creationId xmlns:a16="http://schemas.microsoft.com/office/drawing/2014/main" id="{8083E723-D68A-3BB3-A354-CCCA80C9FC05}"/>
              </a:ext>
            </a:extLst>
          </p:cNvPr>
          <p:cNvPicPr>
            <a:picLocks noGrp="1" noChangeAspect="1"/>
          </p:cNvPicPr>
          <p:nvPr>
            <p:ph idx="1"/>
          </p:nvPr>
        </p:nvPicPr>
        <p:blipFill>
          <a:blip r:embed="rId2"/>
          <a:stretch>
            <a:fillRect/>
          </a:stretch>
        </p:blipFill>
        <p:spPr>
          <a:xfrm>
            <a:off x="500659" y="952501"/>
            <a:ext cx="10386795" cy="5630634"/>
          </a:xfrm>
        </p:spPr>
      </p:pic>
    </p:spTree>
    <p:extLst>
      <p:ext uri="{BB962C8B-B14F-4D97-AF65-F5344CB8AC3E}">
        <p14:creationId xmlns:p14="http://schemas.microsoft.com/office/powerpoint/2010/main" val="358451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CEDC-DD43-BA5D-3B3C-F72C177C881F}"/>
              </a:ext>
            </a:extLst>
          </p:cNvPr>
          <p:cNvSpPr>
            <a:spLocks noGrp="1"/>
          </p:cNvSpPr>
          <p:nvPr>
            <p:ph type="title"/>
          </p:nvPr>
        </p:nvSpPr>
        <p:spPr/>
        <p:txBody>
          <a:bodyPr>
            <a:normAutofit fontScale="90000"/>
          </a:bodyPr>
          <a:lstStyle/>
          <a:p>
            <a:r>
              <a:rPr lang="en-US" b="1"/>
              <a:t>How did we decide to develop the design:</a:t>
            </a:r>
          </a:p>
        </p:txBody>
      </p:sp>
      <p:sp>
        <p:nvSpPr>
          <p:cNvPr id="3" name="Content Placeholder 2">
            <a:extLst>
              <a:ext uri="{FF2B5EF4-FFF2-40B4-BE49-F238E27FC236}">
                <a16:creationId xmlns:a16="http://schemas.microsoft.com/office/drawing/2014/main" id="{276E73B8-5D04-896B-973A-44C90542423C}"/>
              </a:ext>
            </a:extLst>
          </p:cNvPr>
          <p:cNvSpPr>
            <a:spLocks noGrp="1"/>
          </p:cNvSpPr>
          <p:nvPr>
            <p:ph idx="1"/>
          </p:nvPr>
        </p:nvSpPr>
        <p:spPr/>
        <p:txBody>
          <a:bodyPr vert="horz" lIns="91440" tIns="45720" rIns="91440" bIns="45720" rtlCol="0" anchor="t">
            <a:normAutofit lnSpcReduction="10000"/>
          </a:bodyPr>
          <a:lstStyle/>
          <a:p>
            <a:pPr marL="0" indent="0">
              <a:buNone/>
            </a:pPr>
            <a:r>
              <a:rPr lang="en-US"/>
              <a:t>      </a:t>
            </a:r>
            <a:r>
              <a:rPr lang="en-US" b="1"/>
              <a:t>Main key functional components considered: </a:t>
            </a:r>
          </a:p>
          <a:p>
            <a:pPr lvl="1"/>
            <a:r>
              <a:rPr lang="en-US"/>
              <a:t>Position &amp; Velocity</a:t>
            </a:r>
          </a:p>
          <a:p>
            <a:pPr lvl="1"/>
            <a:r>
              <a:rPr lang="en-US"/>
              <a:t>Route Selection &amp; Driver controls</a:t>
            </a:r>
          </a:p>
          <a:p>
            <a:pPr lvl="1"/>
            <a:r>
              <a:rPr lang="en-US"/>
              <a:t>Steering </a:t>
            </a:r>
          </a:p>
          <a:p>
            <a:pPr lvl="1"/>
            <a:r>
              <a:rPr lang="en-US"/>
              <a:t>Obstacle avoidance &amp; Emergency actions. </a:t>
            </a:r>
            <a:endParaRPr lang="en-US">
              <a:ea typeface="+mn-lt"/>
              <a:cs typeface="+mn-lt"/>
            </a:endParaRPr>
          </a:p>
          <a:p>
            <a:pPr marL="457200" lvl="1" indent="0">
              <a:buNone/>
            </a:pPr>
            <a:r>
              <a:rPr lang="en-US" b="1">
                <a:ea typeface="+mn-lt"/>
                <a:cs typeface="+mn-lt"/>
              </a:rPr>
              <a:t>Main key Non-functional components considered:</a:t>
            </a:r>
            <a:r>
              <a:rPr lang="en-US">
                <a:ea typeface="+mn-lt"/>
                <a:cs typeface="+mn-lt"/>
              </a:rPr>
              <a:t> </a:t>
            </a:r>
            <a:endParaRPr lang="en-US"/>
          </a:p>
          <a:p>
            <a:pPr lvl="1"/>
            <a:r>
              <a:rPr lang="en-US"/>
              <a:t>Availablity</a:t>
            </a:r>
          </a:p>
          <a:p>
            <a:pPr lvl="1"/>
            <a:r>
              <a:rPr lang="en-US"/>
              <a:t>Reliablity</a:t>
            </a:r>
          </a:p>
          <a:p>
            <a:pPr lvl="1"/>
            <a:r>
              <a:rPr lang="en-US"/>
              <a:t>Security </a:t>
            </a:r>
          </a:p>
          <a:p>
            <a:pPr lvl="1"/>
            <a:r>
              <a:rPr lang="en-US"/>
              <a:t>Portablity</a:t>
            </a:r>
          </a:p>
        </p:txBody>
      </p:sp>
    </p:spTree>
    <p:extLst>
      <p:ext uri="{BB962C8B-B14F-4D97-AF65-F5344CB8AC3E}">
        <p14:creationId xmlns:p14="http://schemas.microsoft.com/office/powerpoint/2010/main" val="161278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44-D614-4210-31C1-0DFB5378BC20}"/>
              </a:ext>
            </a:extLst>
          </p:cNvPr>
          <p:cNvSpPr>
            <a:spLocks noGrp="1"/>
          </p:cNvSpPr>
          <p:nvPr>
            <p:ph type="title"/>
          </p:nvPr>
        </p:nvSpPr>
        <p:spPr>
          <a:xfrm>
            <a:off x="638764" y="89807"/>
            <a:ext cx="10625229" cy="970161"/>
          </a:xfrm>
        </p:spPr>
        <p:txBody>
          <a:bodyPr anchor="b">
            <a:normAutofit/>
          </a:bodyPr>
          <a:lstStyle/>
          <a:p>
            <a:r>
              <a:rPr lang="en-US" b="1"/>
              <a:t>Q&amp;A</a:t>
            </a:r>
            <a:endParaRPr lang="en-US"/>
          </a:p>
        </p:txBody>
      </p:sp>
      <p:pic>
        <p:nvPicPr>
          <p:cNvPr id="5" name="Picture 6" descr="A picture containing clipart&#10;&#10;Description automatically generated">
            <a:extLst>
              <a:ext uri="{FF2B5EF4-FFF2-40B4-BE49-F238E27FC236}">
                <a16:creationId xmlns:a16="http://schemas.microsoft.com/office/drawing/2014/main" id="{05D5FDDE-34DF-1666-D7DD-942071F7EDB1}"/>
              </a:ext>
            </a:extLst>
          </p:cNvPr>
          <p:cNvPicPr>
            <a:picLocks noGrp="1" noChangeAspect="1"/>
          </p:cNvPicPr>
          <p:nvPr>
            <p:ph idx="1"/>
          </p:nvPr>
        </p:nvPicPr>
        <p:blipFill>
          <a:blip r:embed="rId2"/>
          <a:stretch>
            <a:fillRect/>
          </a:stretch>
        </p:blipFill>
        <p:spPr>
          <a:xfrm>
            <a:off x="1174778" y="1876964"/>
            <a:ext cx="3882605" cy="3537549"/>
          </a:xfrm>
        </p:spPr>
      </p:pic>
      <p:pic>
        <p:nvPicPr>
          <p:cNvPr id="8" name="Picture 8">
            <a:extLst>
              <a:ext uri="{FF2B5EF4-FFF2-40B4-BE49-F238E27FC236}">
                <a16:creationId xmlns:a16="http://schemas.microsoft.com/office/drawing/2014/main" id="{37B66828-1807-31D2-2B79-E48B5EED1346}"/>
              </a:ext>
            </a:extLst>
          </p:cNvPr>
          <p:cNvPicPr>
            <a:picLocks noChangeAspect="1"/>
          </p:cNvPicPr>
          <p:nvPr/>
        </p:nvPicPr>
        <p:blipFill>
          <a:blip r:embed="rId2"/>
          <a:stretch>
            <a:fillRect/>
          </a:stretch>
        </p:blipFill>
        <p:spPr>
          <a:xfrm>
            <a:off x="5391150" y="2724150"/>
            <a:ext cx="1409700" cy="1409700"/>
          </a:xfrm>
          <a:prstGeom prst="rect">
            <a:avLst/>
          </a:prstGeom>
        </p:spPr>
      </p:pic>
    </p:spTree>
    <p:extLst>
      <p:ext uri="{BB962C8B-B14F-4D97-AF65-F5344CB8AC3E}">
        <p14:creationId xmlns:p14="http://schemas.microsoft.com/office/powerpoint/2010/main" val="3970959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9244-D614-4210-31C1-0DFB5378BC20}"/>
              </a:ext>
            </a:extLst>
          </p:cNvPr>
          <p:cNvSpPr>
            <a:spLocks noGrp="1"/>
          </p:cNvSpPr>
          <p:nvPr>
            <p:ph type="title"/>
          </p:nvPr>
        </p:nvSpPr>
        <p:spPr>
          <a:xfrm>
            <a:off x="638764" y="89807"/>
            <a:ext cx="10625229" cy="970161"/>
          </a:xfrm>
        </p:spPr>
        <p:txBody>
          <a:bodyPr anchor="b">
            <a:normAutofit/>
          </a:bodyPr>
          <a:lstStyle/>
          <a:p>
            <a:r>
              <a:rPr lang="en-US" b="1"/>
              <a:t>Thank you for your time</a:t>
            </a:r>
            <a:endParaRPr lang="en-US"/>
          </a:p>
        </p:txBody>
      </p:sp>
      <p:pic>
        <p:nvPicPr>
          <p:cNvPr id="16" name="Picture 16" descr="Text&#10;&#10;Description automatically generated">
            <a:extLst>
              <a:ext uri="{FF2B5EF4-FFF2-40B4-BE49-F238E27FC236}">
                <a16:creationId xmlns:a16="http://schemas.microsoft.com/office/drawing/2014/main" id="{A7DCB202-B42E-1431-0162-D5BB949F1014}"/>
              </a:ext>
            </a:extLst>
          </p:cNvPr>
          <p:cNvPicPr>
            <a:picLocks noChangeAspect="1"/>
          </p:cNvPicPr>
          <p:nvPr/>
        </p:nvPicPr>
        <p:blipFill>
          <a:blip r:embed="rId2"/>
          <a:stretch>
            <a:fillRect/>
          </a:stretch>
        </p:blipFill>
        <p:spPr>
          <a:xfrm>
            <a:off x="1538018" y="1171756"/>
            <a:ext cx="9259737" cy="5434640"/>
          </a:xfrm>
          <a:prstGeom prst="rect">
            <a:avLst/>
          </a:prstGeom>
        </p:spPr>
      </p:pic>
      <p:pic>
        <p:nvPicPr>
          <p:cNvPr id="3" name="Picture 3">
            <a:extLst>
              <a:ext uri="{FF2B5EF4-FFF2-40B4-BE49-F238E27FC236}">
                <a16:creationId xmlns:a16="http://schemas.microsoft.com/office/drawing/2014/main" id="{85AA22F4-F57D-B7B9-A8AB-C1DF8B517623}"/>
              </a:ext>
            </a:extLst>
          </p:cNvPr>
          <p:cNvPicPr>
            <a:picLocks noChangeAspect="1"/>
          </p:cNvPicPr>
          <p:nvPr/>
        </p:nvPicPr>
        <p:blipFill>
          <a:blip r:embed="rId3"/>
          <a:stretch>
            <a:fillRect/>
          </a:stretch>
        </p:blipFill>
        <p:spPr>
          <a:xfrm>
            <a:off x="1541099" y="1155750"/>
            <a:ext cx="9261020" cy="5338920"/>
          </a:xfrm>
          <a:prstGeom prst="rect">
            <a:avLst/>
          </a:prstGeom>
        </p:spPr>
      </p:pic>
    </p:spTree>
    <p:extLst>
      <p:ext uri="{BB962C8B-B14F-4D97-AF65-F5344CB8AC3E}">
        <p14:creationId xmlns:p14="http://schemas.microsoft.com/office/powerpoint/2010/main" val="290652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2236F3-C6EA-0AC2-E0D2-547B3B95EFD5}"/>
              </a:ext>
            </a:extLst>
          </p:cNvPr>
          <p:cNvSpPr>
            <a:spLocks noGrp="1"/>
          </p:cNvSpPr>
          <p:nvPr>
            <p:ph type="title"/>
          </p:nvPr>
        </p:nvSpPr>
        <p:spPr>
          <a:xfrm>
            <a:off x="652372" y="647700"/>
            <a:ext cx="4119654" cy="1714500"/>
          </a:xfrm>
        </p:spPr>
        <p:txBody>
          <a:bodyPr vert="horz" lIns="91440" tIns="45720" rIns="91440" bIns="45720" rtlCol="0" anchor="b">
            <a:normAutofit/>
          </a:bodyPr>
          <a:lstStyle/>
          <a:p>
            <a:pPr>
              <a:lnSpc>
                <a:spcPct val="110000"/>
              </a:lnSpc>
            </a:pPr>
            <a:r>
              <a:rPr lang="en-US" sz="2200" b="1" kern="1200" cap="all" spc="300" baseline="0">
                <a:highlight>
                  <a:srgbClr val="000000"/>
                </a:highlight>
                <a:latin typeface="+mj-lt"/>
                <a:ea typeface="+mj-ea"/>
                <a:cs typeface="+mj-cs"/>
              </a:rPr>
              <a:t>Our </a:t>
            </a:r>
            <a:r>
              <a:rPr lang="en-US" sz="2200" b="1"/>
              <a:t>high-level</a:t>
            </a:r>
            <a:r>
              <a:rPr lang="en-US" sz="2200" b="1" kern="1200" cap="all" spc="300" baseline="0">
                <a:highlight>
                  <a:srgbClr val="000000"/>
                </a:highlight>
                <a:latin typeface="+mj-lt"/>
                <a:ea typeface="+mj-ea"/>
                <a:cs typeface="+mj-cs"/>
              </a:rPr>
              <a:t> </a:t>
            </a:r>
            <a:r>
              <a:rPr lang="en-US" sz="2200" b="1"/>
              <a:t>microservices</a:t>
            </a:r>
            <a:r>
              <a:rPr lang="en-US" sz="2200" b="1" kern="1200" cap="all" spc="300" baseline="0">
                <a:highlight>
                  <a:srgbClr val="000000"/>
                </a:highlight>
                <a:latin typeface="+mj-lt"/>
                <a:ea typeface="+mj-ea"/>
                <a:cs typeface="+mj-cs"/>
              </a:rPr>
              <a:t> based </a:t>
            </a:r>
            <a:r>
              <a:rPr lang="en-US" sz="2200" b="1"/>
              <a:t>product</a:t>
            </a:r>
            <a:r>
              <a:rPr lang="en-US" sz="2200" b="1" kern="1200" cap="all" spc="300" baseline="0">
                <a:highlight>
                  <a:srgbClr val="000000"/>
                </a:highlight>
                <a:latin typeface="+mj-lt"/>
                <a:ea typeface="+mj-ea"/>
                <a:cs typeface="+mj-cs"/>
              </a:rPr>
              <a:t> architecture</a:t>
            </a:r>
          </a:p>
        </p:txBody>
      </p:sp>
      <p:pic>
        <p:nvPicPr>
          <p:cNvPr id="3" name="Picture 4" descr="Diagram&#10;&#10;Description automatically generated">
            <a:extLst>
              <a:ext uri="{FF2B5EF4-FFF2-40B4-BE49-F238E27FC236}">
                <a16:creationId xmlns:a16="http://schemas.microsoft.com/office/drawing/2014/main" id="{8A9D5CBE-648E-A31F-0064-D72D12DA0688}"/>
              </a:ext>
            </a:extLst>
          </p:cNvPr>
          <p:cNvPicPr>
            <a:picLocks noChangeAspect="1"/>
          </p:cNvPicPr>
          <p:nvPr/>
        </p:nvPicPr>
        <p:blipFill>
          <a:blip r:embed="rId2"/>
          <a:stretch>
            <a:fillRect/>
          </a:stretch>
        </p:blipFill>
        <p:spPr>
          <a:xfrm>
            <a:off x="5852161" y="914400"/>
            <a:ext cx="5059678" cy="5029199"/>
          </a:xfrm>
          <a:prstGeom prst="rect">
            <a:avLst/>
          </a:prstGeom>
          <a:noFill/>
        </p:spPr>
      </p:pic>
      <p:sp>
        <p:nvSpPr>
          <p:cNvPr id="4" name="TextBox 3">
            <a:extLst>
              <a:ext uri="{FF2B5EF4-FFF2-40B4-BE49-F238E27FC236}">
                <a16:creationId xmlns:a16="http://schemas.microsoft.com/office/drawing/2014/main" id="{BDB8DBE0-0A8D-9F09-8805-B14164F2BCD9}"/>
              </a:ext>
            </a:extLst>
          </p:cNvPr>
          <p:cNvSpPr txBox="1"/>
          <p:nvPr/>
        </p:nvSpPr>
        <p:spPr>
          <a:xfrm>
            <a:off x="652372" y="2697480"/>
            <a:ext cx="4119654" cy="317150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Bef>
                <a:spcPts val="1000"/>
              </a:spcBef>
              <a:buClr>
                <a:schemeClr val="tx1"/>
              </a:buClr>
              <a:buSzPct val="75000"/>
            </a:pPr>
            <a:r>
              <a:rPr lang="en-US" sz="1500" kern="1200">
                <a:latin typeface="+mn-lt"/>
                <a:ea typeface="+mn-ea"/>
                <a:cs typeface="+mn-cs"/>
              </a:rPr>
              <a:t>1. Implementing using microservices architecture, since navigation controller is the main process which need to run in </a:t>
            </a:r>
            <a:r>
              <a:rPr lang="en-US" sz="1500"/>
              <a:t>a </a:t>
            </a:r>
            <a:r>
              <a:rPr lang="en-US" sz="1500" kern="1200">
                <a:latin typeface="+mn-lt"/>
                <a:ea typeface="+mn-ea"/>
                <a:cs typeface="+mn-cs"/>
              </a:rPr>
              <a:t>synchronized fashion. </a:t>
            </a:r>
            <a:endParaRPr lang="en-US">
              <a:ea typeface="+mn-ea"/>
              <a:cs typeface="+mn-cs"/>
            </a:endParaRPr>
          </a:p>
          <a:p>
            <a:pPr>
              <a:lnSpc>
                <a:spcPct val="110000"/>
              </a:lnSpc>
              <a:spcBef>
                <a:spcPts val="1000"/>
              </a:spcBef>
              <a:buClr>
                <a:schemeClr val="tx1"/>
              </a:buClr>
              <a:buSzPct val="75000"/>
            </a:pPr>
            <a:r>
              <a:rPr lang="en-US" sz="1500" kern="1200">
                <a:latin typeface="+mn-lt"/>
                <a:ea typeface="+mn-ea"/>
                <a:cs typeface="+mn-cs"/>
              </a:rPr>
              <a:t>2. We plan to use cockroach message broker which is a MQTT </a:t>
            </a:r>
            <a:r>
              <a:rPr lang="en-US" sz="1500"/>
              <a:t>protocol-based</a:t>
            </a:r>
            <a:r>
              <a:rPr lang="en-US" sz="1500" kern="1200">
                <a:latin typeface="+mn-lt"/>
                <a:ea typeface="+mn-ea"/>
                <a:cs typeface="+mn-cs"/>
              </a:rPr>
              <a:t> messaging broker and queues can be created for each module.</a:t>
            </a:r>
            <a:endParaRPr lang="en-US" sz="1500" kern="1200">
              <a:latin typeface="+mn-lt"/>
            </a:endParaRPr>
          </a:p>
          <a:p>
            <a:pPr>
              <a:lnSpc>
                <a:spcPct val="110000"/>
              </a:lnSpc>
              <a:spcBef>
                <a:spcPts val="1000"/>
              </a:spcBef>
              <a:buClr>
                <a:schemeClr val="tx1"/>
              </a:buClr>
              <a:buSzPct val="75000"/>
            </a:pPr>
            <a:r>
              <a:rPr lang="en-US" sz="1500" kern="1200">
                <a:latin typeface="+mn-lt"/>
                <a:ea typeface="+mn-ea"/>
                <a:cs typeface="+mn-cs"/>
              </a:rPr>
              <a:t>3. Each module can act as a producer and consumer such that It can publish message and consume on the other end.</a:t>
            </a:r>
            <a:endParaRPr lang="en-US" sz="1500" kern="1200">
              <a:latin typeface="+mn-lt"/>
            </a:endParaRPr>
          </a:p>
        </p:txBody>
      </p:sp>
      <p:sp>
        <p:nvSpPr>
          <p:cNvPr id="2" name="TextBox 1">
            <a:extLst>
              <a:ext uri="{FF2B5EF4-FFF2-40B4-BE49-F238E27FC236}">
                <a16:creationId xmlns:a16="http://schemas.microsoft.com/office/drawing/2014/main" id="{FE14D0DE-9C6C-54A8-E2C7-540E0C5E8EF3}"/>
              </a:ext>
            </a:extLst>
          </p:cNvPr>
          <p:cNvSpPr txBox="1"/>
          <p:nvPr/>
        </p:nvSpPr>
        <p:spPr>
          <a:xfrm>
            <a:off x="8703693" y="2812498"/>
            <a:ext cx="1718636" cy="61233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Bef>
                <a:spcPts val="1000"/>
              </a:spcBef>
            </a:pPr>
            <a:r>
              <a:rPr lang="en-US" sz="1500"/>
              <a:t>Controller</a:t>
            </a:r>
          </a:p>
        </p:txBody>
      </p:sp>
    </p:spTree>
    <p:extLst>
      <p:ext uri="{BB962C8B-B14F-4D97-AF65-F5344CB8AC3E}">
        <p14:creationId xmlns:p14="http://schemas.microsoft.com/office/powerpoint/2010/main" val="83960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CEDC-DD43-BA5D-3B3C-F72C177C881F}"/>
              </a:ext>
            </a:extLst>
          </p:cNvPr>
          <p:cNvSpPr>
            <a:spLocks noGrp="1"/>
          </p:cNvSpPr>
          <p:nvPr>
            <p:ph type="title"/>
          </p:nvPr>
        </p:nvSpPr>
        <p:spPr/>
        <p:txBody>
          <a:bodyPr>
            <a:normAutofit/>
          </a:bodyPr>
          <a:lstStyle/>
          <a:p>
            <a:r>
              <a:rPr lang="en-US" b="1"/>
              <a:t>How We divide our work and time</a:t>
            </a:r>
          </a:p>
        </p:txBody>
      </p:sp>
      <p:sp>
        <p:nvSpPr>
          <p:cNvPr id="3" name="Content Placeholder 2">
            <a:extLst>
              <a:ext uri="{FF2B5EF4-FFF2-40B4-BE49-F238E27FC236}">
                <a16:creationId xmlns:a16="http://schemas.microsoft.com/office/drawing/2014/main" id="{276E73B8-5D04-896B-973A-44C90542423C}"/>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Brainstorming Session:</a:t>
            </a:r>
            <a:r>
              <a:rPr lang="en-US">
                <a:ea typeface="+mn-lt"/>
                <a:cs typeface="+mn-lt"/>
              </a:rPr>
              <a:t> The first step in our process was to have a brainstorming session to generate ideas for the Software Architecture Document. During this session, the team discussed the objectives of the project and generated various ideas for the design of the Navigation and Automatic Steering System. </a:t>
            </a:r>
            <a:endParaRPr lang="en-US"/>
          </a:p>
          <a:p>
            <a:r>
              <a:rPr lang="en-US" b="1">
                <a:ea typeface="+mn-lt"/>
                <a:cs typeface="+mn-lt"/>
              </a:rPr>
              <a:t>Define System Requirements:</a:t>
            </a:r>
            <a:r>
              <a:rPr lang="en-US">
                <a:ea typeface="+mn-lt"/>
                <a:cs typeface="+mn-lt"/>
              </a:rPr>
              <a:t> After the brainstorming session, the team created a list of system requirements for the Navigation and Automatic Steering System. This list included performance requirements, user interface requirements, and other technical requirements. </a:t>
            </a:r>
          </a:p>
          <a:p>
            <a:r>
              <a:rPr lang="en-US" b="1">
                <a:ea typeface="+mn-lt"/>
                <a:cs typeface="+mn-lt"/>
              </a:rPr>
              <a:t>Design Document:</a:t>
            </a:r>
            <a:r>
              <a:rPr lang="en-US">
                <a:ea typeface="+mn-lt"/>
                <a:cs typeface="+mn-lt"/>
              </a:rPr>
              <a:t> The next step was to create a detailed design document that described the overall system architecture. This document included diagrams and other visuals that explained the components of the system, the data flow between components, and the interactions between components.</a:t>
            </a:r>
            <a:endParaRPr lang="en-US"/>
          </a:p>
        </p:txBody>
      </p:sp>
    </p:spTree>
    <p:extLst>
      <p:ext uri="{BB962C8B-B14F-4D97-AF65-F5344CB8AC3E}">
        <p14:creationId xmlns:p14="http://schemas.microsoft.com/office/powerpoint/2010/main" val="298487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CEDC-DD43-BA5D-3B3C-F72C177C881F}"/>
              </a:ext>
            </a:extLst>
          </p:cNvPr>
          <p:cNvSpPr>
            <a:spLocks noGrp="1"/>
          </p:cNvSpPr>
          <p:nvPr>
            <p:ph type="title"/>
          </p:nvPr>
        </p:nvSpPr>
        <p:spPr/>
        <p:txBody>
          <a:bodyPr>
            <a:normAutofit/>
          </a:bodyPr>
          <a:lstStyle/>
          <a:p>
            <a:r>
              <a:rPr lang="en-US" b="1">
                <a:ea typeface="+mj-lt"/>
                <a:cs typeface="+mj-lt"/>
              </a:rPr>
              <a:t>Challenges We Faced as a team</a:t>
            </a:r>
            <a:endParaRPr lang="en-US" b="1" err="1"/>
          </a:p>
        </p:txBody>
      </p:sp>
      <p:sp>
        <p:nvSpPr>
          <p:cNvPr id="3" name="Content Placeholder 2">
            <a:extLst>
              <a:ext uri="{FF2B5EF4-FFF2-40B4-BE49-F238E27FC236}">
                <a16:creationId xmlns:a16="http://schemas.microsoft.com/office/drawing/2014/main" id="{276E73B8-5D04-896B-973A-44C90542423C}"/>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Complexity of the System: The Navigation and Automatic Steering System is a complex system that requires the integration of several components and technologies. This complexity can make it difficult to properly plan, design, and develop the system. </a:t>
            </a:r>
            <a:endParaRPr lang="en-US"/>
          </a:p>
          <a:p>
            <a:r>
              <a:rPr lang="en-US">
                <a:ea typeface="+mn-lt"/>
                <a:cs typeface="+mn-lt"/>
              </a:rPr>
              <a:t>Identifying and understanding the system requirements. </a:t>
            </a:r>
          </a:p>
          <a:p>
            <a:r>
              <a:rPr lang="en-US">
                <a:ea typeface="+mn-lt"/>
                <a:cs typeface="+mn-lt"/>
              </a:rPr>
              <a:t>Developing an appropriate system architecture that meets the requirements. </a:t>
            </a:r>
          </a:p>
          <a:p>
            <a:r>
              <a:rPr lang="en-US">
                <a:ea typeface="+mn-lt"/>
                <a:cs typeface="+mn-lt"/>
              </a:rPr>
              <a:t>Developing a detailed software architecture that includes components, services, and their interactions. </a:t>
            </a:r>
          </a:p>
          <a:p>
            <a:r>
              <a:rPr lang="en-US">
                <a:ea typeface="+mn-lt"/>
                <a:cs typeface="+mn-lt"/>
              </a:rPr>
              <a:t>Designing the software components to be modular and reusable. </a:t>
            </a:r>
          </a:p>
          <a:p>
            <a:r>
              <a:rPr lang="en-US">
                <a:ea typeface="+mn-lt"/>
                <a:cs typeface="+mn-lt"/>
              </a:rPr>
              <a:t>Ensuring the system is extensible and maintainable. </a:t>
            </a:r>
          </a:p>
          <a:p>
            <a:r>
              <a:rPr lang="en-US">
                <a:ea typeface="+mn-lt"/>
                <a:cs typeface="+mn-lt"/>
              </a:rPr>
              <a:t>Developing a testing strategy to ensure the system meets all requirements.</a:t>
            </a:r>
            <a:endParaRPr lang="en-US"/>
          </a:p>
        </p:txBody>
      </p:sp>
    </p:spTree>
    <p:extLst>
      <p:ext uri="{BB962C8B-B14F-4D97-AF65-F5344CB8AC3E}">
        <p14:creationId xmlns:p14="http://schemas.microsoft.com/office/powerpoint/2010/main" val="91961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CEDC-DD43-BA5D-3B3C-F72C177C881F}"/>
              </a:ext>
            </a:extLst>
          </p:cNvPr>
          <p:cNvSpPr>
            <a:spLocks noGrp="1"/>
          </p:cNvSpPr>
          <p:nvPr>
            <p:ph type="title"/>
          </p:nvPr>
        </p:nvSpPr>
        <p:spPr/>
        <p:txBody>
          <a:bodyPr>
            <a:normAutofit/>
          </a:bodyPr>
          <a:lstStyle/>
          <a:p>
            <a:r>
              <a:rPr lang="en-US" b="1">
                <a:ea typeface="+mj-lt"/>
                <a:cs typeface="+mj-lt"/>
              </a:rPr>
              <a:t>Challenges We Faced as a team</a:t>
            </a:r>
          </a:p>
        </p:txBody>
      </p:sp>
      <p:sp>
        <p:nvSpPr>
          <p:cNvPr id="3" name="Content Placeholder 2">
            <a:extLst>
              <a:ext uri="{FF2B5EF4-FFF2-40B4-BE49-F238E27FC236}">
                <a16:creationId xmlns:a16="http://schemas.microsoft.com/office/drawing/2014/main" id="{276E73B8-5D04-896B-973A-44C90542423C}"/>
              </a:ext>
            </a:extLst>
          </p:cNvPr>
          <p:cNvSpPr>
            <a:spLocks noGrp="1"/>
          </p:cNvSpPr>
          <p:nvPr>
            <p:ph idx="1"/>
          </p:nvPr>
        </p:nvSpPr>
        <p:spPr/>
        <p:txBody>
          <a:bodyPr vert="horz" lIns="91440" tIns="45720" rIns="91440" bIns="45720" rtlCol="0" anchor="t">
            <a:normAutofit/>
          </a:bodyPr>
          <a:lstStyle/>
          <a:p>
            <a:r>
              <a:rPr lang="en-US">
                <a:ea typeface="+mn-lt"/>
                <a:cs typeface="+mn-lt"/>
              </a:rPr>
              <a:t>One of the major challenges we faced was managing the timeline. As a distributed team, it was difficult to coordinate our schedules and make sure everyone was on the same page</a:t>
            </a:r>
          </a:p>
          <a:p>
            <a:r>
              <a:rPr lang="en-US">
                <a:ea typeface="+mn-lt"/>
                <a:cs typeface="+mn-lt"/>
              </a:rPr>
              <a:t>Another challenge was understanding how different technologies could be used together. We had to do a lot of research to figure out the best way to develop the system and ensure it was secure and efficient.</a:t>
            </a:r>
          </a:p>
          <a:p>
            <a:r>
              <a:rPr lang="en-US"/>
              <a:t>The problem we faced at last was we developed all the functional components indipendently so the biggest task was to make sure that they are interoperable with each other working smoothly.</a:t>
            </a:r>
          </a:p>
        </p:txBody>
      </p:sp>
    </p:spTree>
    <p:extLst>
      <p:ext uri="{BB962C8B-B14F-4D97-AF65-F5344CB8AC3E}">
        <p14:creationId xmlns:p14="http://schemas.microsoft.com/office/powerpoint/2010/main" val="301057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385F-6409-BBB3-6892-3F85B24DDBB7}"/>
              </a:ext>
            </a:extLst>
          </p:cNvPr>
          <p:cNvSpPr>
            <a:spLocks noGrp="1"/>
          </p:cNvSpPr>
          <p:nvPr>
            <p:ph type="title"/>
          </p:nvPr>
        </p:nvSpPr>
        <p:spPr>
          <a:xfrm>
            <a:off x="652372" y="280812"/>
            <a:ext cx="10529979" cy="1219200"/>
          </a:xfrm>
        </p:spPr>
        <p:txBody>
          <a:bodyPr vert="horz" lIns="91440" tIns="45720" rIns="91440" bIns="45720" rtlCol="0" anchor="ctr">
            <a:normAutofit/>
          </a:bodyPr>
          <a:lstStyle/>
          <a:p>
            <a:pPr>
              <a:lnSpc>
                <a:spcPct val="110000"/>
              </a:lnSpc>
            </a:pPr>
            <a:r>
              <a:rPr lang="en-US" b="1"/>
              <a:t>Position and Velocity Sensing</a:t>
            </a:r>
          </a:p>
        </p:txBody>
      </p:sp>
      <p:sp>
        <p:nvSpPr>
          <p:cNvPr id="4" name="Text Placeholder 3">
            <a:extLst>
              <a:ext uri="{FF2B5EF4-FFF2-40B4-BE49-F238E27FC236}">
                <a16:creationId xmlns:a16="http://schemas.microsoft.com/office/drawing/2014/main" id="{4F8B1A45-7260-D36B-67C1-6540856DD404}"/>
              </a:ext>
            </a:extLst>
          </p:cNvPr>
          <p:cNvSpPr>
            <a:spLocks noGrp="1"/>
          </p:cNvSpPr>
          <p:nvPr>
            <p:ph type="body" sz="half" idx="2"/>
          </p:nvPr>
        </p:nvSpPr>
        <p:spPr>
          <a:xfrm>
            <a:off x="652372" y="1504151"/>
            <a:ext cx="4119654" cy="4186858"/>
          </a:xfrm>
        </p:spPr>
        <p:txBody>
          <a:bodyPr vert="horz" lIns="91440" tIns="45720" rIns="91440" bIns="45720" rtlCol="0" anchor="t">
            <a:noAutofit/>
          </a:bodyPr>
          <a:lstStyle/>
          <a:p>
            <a:pPr marL="285750" indent="-285750">
              <a:lnSpc>
                <a:spcPct val="110000"/>
              </a:lnSpc>
              <a:buChar char="•"/>
            </a:pPr>
            <a:r>
              <a:rPr lang="en-US" sz="1400"/>
              <a:t>Combining Global Navigation Satellite System (GNSS) receiver technology with Inertia Navigation System (INS) to create a superior positioning solution.</a:t>
            </a:r>
          </a:p>
          <a:p>
            <a:pPr marL="285750" indent="-285750">
              <a:lnSpc>
                <a:spcPct val="110000"/>
              </a:lnSpc>
              <a:buChar char="•"/>
            </a:pPr>
            <a:r>
              <a:rPr lang="en-US" sz="1400"/>
              <a:t>INS delivers precise absolute position, velocity, time, and attitude using inertial measurement units (IMUs) and sensor data captured by the global navigation satellite system (GNSS).</a:t>
            </a:r>
          </a:p>
          <a:p>
            <a:pPr marL="285750" indent="-285750">
              <a:lnSpc>
                <a:spcPct val="110000"/>
              </a:lnSpc>
              <a:buChar char="•"/>
            </a:pPr>
            <a:r>
              <a:rPr lang="en-US" sz="1400"/>
              <a:t>An IMU makes the measurement or calculation of acceleration, linear velocity, rotational rate, relative position and attitude possible. </a:t>
            </a:r>
          </a:p>
          <a:p>
            <a:pPr marL="285750" indent="-285750">
              <a:lnSpc>
                <a:spcPct val="110000"/>
              </a:lnSpc>
              <a:buChar char="•"/>
            </a:pPr>
            <a:r>
              <a:rPr lang="en-US" sz="1400"/>
              <a:t>The IMU uses accelerometers and gyroscopes necessary for calculating changes in velocity, position, and attitude of a moving vehicle. </a:t>
            </a:r>
          </a:p>
          <a:p>
            <a:pPr>
              <a:lnSpc>
                <a:spcPct val="110000"/>
              </a:lnSpc>
            </a:pPr>
            <a:endParaRPr lang="en-US" sz="1200"/>
          </a:p>
        </p:txBody>
      </p:sp>
      <p:pic>
        <p:nvPicPr>
          <p:cNvPr id="14" name="Picture 14">
            <a:extLst>
              <a:ext uri="{FF2B5EF4-FFF2-40B4-BE49-F238E27FC236}">
                <a16:creationId xmlns:a16="http://schemas.microsoft.com/office/drawing/2014/main" id="{BCAAB41D-9BA3-DC79-BA67-A92860DB9B24}"/>
              </a:ext>
            </a:extLst>
          </p:cNvPr>
          <p:cNvPicPr>
            <a:picLocks noGrp="1" noChangeAspect="1"/>
          </p:cNvPicPr>
          <p:nvPr>
            <p:ph idx="1"/>
          </p:nvPr>
        </p:nvPicPr>
        <p:blipFill>
          <a:blip r:embed="rId2"/>
          <a:stretch>
            <a:fillRect/>
          </a:stretch>
        </p:blipFill>
        <p:spPr>
          <a:xfrm>
            <a:off x="5587813" y="1769286"/>
            <a:ext cx="5737412" cy="3472456"/>
          </a:xfrm>
        </p:spPr>
      </p:pic>
    </p:spTree>
    <p:extLst>
      <p:ext uri="{BB962C8B-B14F-4D97-AF65-F5344CB8AC3E}">
        <p14:creationId xmlns:p14="http://schemas.microsoft.com/office/powerpoint/2010/main" val="2712667430"/>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412D24"/>
      </a:dk2>
      <a:lt2>
        <a:srgbClr val="E8E2E8"/>
      </a:lt2>
      <a:accent1>
        <a:srgbClr val="49B545"/>
      </a:accent1>
      <a:accent2>
        <a:srgbClr val="78B247"/>
      </a:accent2>
      <a:accent3>
        <a:srgbClr val="9EA858"/>
      </a:accent3>
      <a:accent4>
        <a:srgbClr val="BF9C48"/>
      </a:accent4>
      <a:accent5>
        <a:srgbClr val="E28B67"/>
      </a:accent5>
      <a:accent6>
        <a:srgbClr val="DF5A6A"/>
      </a:accent6>
      <a:hlink>
        <a:srgbClr val="AB69AE"/>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41</Slides>
  <Notes>0</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CitationVTI</vt:lpstr>
      <vt:lpstr>Final Design Review Navigation and Automatic Steering System  </vt:lpstr>
      <vt:lpstr>Introducing</vt:lpstr>
      <vt:lpstr>How did we decide to develop the design:</vt:lpstr>
      <vt:lpstr>How did we decide to develop the design:</vt:lpstr>
      <vt:lpstr>Our high-level microservices based product architecture</vt:lpstr>
      <vt:lpstr>How We divide our work and time</vt:lpstr>
      <vt:lpstr>Challenges We Faced as a team</vt:lpstr>
      <vt:lpstr>Challenges We Faced as a team</vt:lpstr>
      <vt:lpstr>Position and Velocity Sensing</vt:lpstr>
      <vt:lpstr>POSITION AND VELOCITY SENSING</vt:lpstr>
      <vt:lpstr>POSITION AND VELOCITY SENSING</vt:lpstr>
      <vt:lpstr>Route Selection</vt:lpstr>
      <vt:lpstr>Route Selection Key Objects</vt:lpstr>
      <vt:lpstr>Route Selection Areas of concern</vt:lpstr>
      <vt:lpstr>Route Selection</vt:lpstr>
      <vt:lpstr>Steering Description : </vt:lpstr>
      <vt:lpstr>Steering Key Objects</vt:lpstr>
      <vt:lpstr>Steering Area of concern</vt:lpstr>
      <vt:lpstr>OBSTACLE AVOIDANCE</vt:lpstr>
      <vt:lpstr>OBSTACLE AVOIDANCE</vt:lpstr>
      <vt:lpstr>OBSTACLE AVOIDANCE</vt:lpstr>
      <vt:lpstr>OBSTACLE AVOIDANCE</vt:lpstr>
      <vt:lpstr>OBSTACLE AVOIDANCE</vt:lpstr>
      <vt:lpstr>Emergency Actions</vt:lpstr>
      <vt:lpstr>EMERGENCY ACTIONS</vt:lpstr>
      <vt:lpstr>EMERGENCY ACTIONS</vt:lpstr>
      <vt:lpstr>EMERGENCY ACTIONS </vt:lpstr>
      <vt:lpstr>DRIVER CONTROLS </vt:lpstr>
      <vt:lpstr>Driver controls  KEY OBJECTS </vt:lpstr>
      <vt:lpstr>Driver controls AREAS OF CONCERN </vt:lpstr>
      <vt:lpstr>Diagnostic Information Generation</vt:lpstr>
      <vt:lpstr>DIAGNOSTIC INFORMATION GENERATION</vt:lpstr>
      <vt:lpstr>DIAGNOSTIC INFORMATION GENERATION</vt:lpstr>
      <vt:lpstr>Most important component in the design &amp; Why</vt:lpstr>
      <vt:lpstr>Most important component in the design &amp; Why</vt:lpstr>
      <vt:lpstr>Most important component in the design &amp; Why</vt:lpstr>
      <vt:lpstr>Scrum Artifact</vt:lpstr>
      <vt:lpstr>Burndown Charts</vt:lpstr>
      <vt:lpstr>Scrum MEETINGS</vt:lpstr>
      <vt:lpstr>Q&amp;A</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2022-11-29T19:37:44Z</dcterms:created>
  <dcterms:modified xsi:type="dcterms:W3CDTF">2022-12-01T00:50:53Z</dcterms:modified>
</cp:coreProperties>
</file>